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59"/>
  </p:notesMasterIdLst>
  <p:sldIdLst>
    <p:sldId id="256" r:id="rId2"/>
    <p:sldId id="265" r:id="rId3"/>
    <p:sldId id="308" r:id="rId4"/>
    <p:sldId id="307" r:id="rId5"/>
    <p:sldId id="275" r:id="rId6"/>
    <p:sldId id="270" r:id="rId7"/>
    <p:sldId id="314" r:id="rId8"/>
    <p:sldId id="272" r:id="rId9"/>
    <p:sldId id="273" r:id="rId10"/>
    <p:sldId id="271" r:id="rId11"/>
    <p:sldId id="277" r:id="rId12"/>
    <p:sldId id="276" r:id="rId13"/>
    <p:sldId id="279" r:id="rId14"/>
    <p:sldId id="309" r:id="rId15"/>
    <p:sldId id="268" r:id="rId16"/>
    <p:sldId id="310" r:id="rId17"/>
    <p:sldId id="284" r:id="rId18"/>
    <p:sldId id="280" r:id="rId19"/>
    <p:sldId id="266" r:id="rId20"/>
    <p:sldId id="278" r:id="rId21"/>
    <p:sldId id="267" r:id="rId22"/>
    <p:sldId id="296" r:id="rId23"/>
    <p:sldId id="274" r:id="rId24"/>
    <p:sldId id="301" r:id="rId25"/>
    <p:sldId id="300" r:id="rId26"/>
    <p:sldId id="297" r:id="rId27"/>
    <p:sldId id="295" r:id="rId28"/>
    <p:sldId id="292" r:id="rId29"/>
    <p:sldId id="269" r:id="rId30"/>
    <p:sldId id="311" r:id="rId31"/>
    <p:sldId id="282" r:id="rId32"/>
    <p:sldId id="281" r:id="rId33"/>
    <p:sldId id="263" r:id="rId34"/>
    <p:sldId id="312" r:id="rId35"/>
    <p:sldId id="313" r:id="rId36"/>
    <p:sldId id="285" r:id="rId37"/>
    <p:sldId id="283" r:id="rId38"/>
    <p:sldId id="262" r:id="rId39"/>
    <p:sldId id="260" r:id="rId40"/>
    <p:sldId id="264" r:id="rId41"/>
    <p:sldId id="261" r:id="rId42"/>
    <p:sldId id="289" r:id="rId43"/>
    <p:sldId id="294" r:id="rId44"/>
    <p:sldId id="257" r:id="rId45"/>
    <p:sldId id="259" r:id="rId46"/>
    <p:sldId id="299" r:id="rId47"/>
    <p:sldId id="305" r:id="rId48"/>
    <p:sldId id="306" r:id="rId49"/>
    <p:sldId id="304" r:id="rId50"/>
    <p:sldId id="258" r:id="rId51"/>
    <p:sldId id="286" r:id="rId52"/>
    <p:sldId id="293" r:id="rId53"/>
    <p:sldId id="303" r:id="rId54"/>
    <p:sldId id="302" r:id="rId55"/>
    <p:sldId id="287" r:id="rId56"/>
    <p:sldId id="288" r:id="rId57"/>
    <p:sldId id="29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40"/>
    <p:restoredTop sz="94618"/>
  </p:normalViewPr>
  <p:slideViewPr>
    <p:cSldViewPr snapToGrid="0" showGuides="1">
      <p:cViewPr varScale="1">
        <p:scale>
          <a:sx n="206" d="100"/>
          <a:sy n="206" d="100"/>
        </p:scale>
        <p:origin x="372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F37F-EAA6-BC40-B99F-6B6C8C957E3C}" type="datetimeFigureOut">
              <a:rPr lang="en-US" smtClean="0"/>
              <a:t>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E89D1-65B8-A244-9E60-551255AE9F54}" type="slidenum">
              <a:rPr lang="en-US" smtClean="0"/>
              <a:t>‹#›</a:t>
            </a:fld>
            <a:endParaRPr lang="en-US"/>
          </a:p>
        </p:txBody>
      </p:sp>
    </p:spTree>
    <p:extLst>
      <p:ext uri="{BB962C8B-B14F-4D97-AF65-F5344CB8AC3E}">
        <p14:creationId xmlns:p14="http://schemas.microsoft.com/office/powerpoint/2010/main" val="177041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a:t>
            </a:fld>
            <a:endParaRPr lang="en-US"/>
          </a:p>
        </p:txBody>
      </p:sp>
    </p:spTree>
    <p:extLst>
      <p:ext uri="{BB962C8B-B14F-4D97-AF65-F5344CB8AC3E}">
        <p14:creationId xmlns:p14="http://schemas.microsoft.com/office/powerpoint/2010/main" val="75545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11</a:t>
            </a:fld>
            <a:endParaRPr lang="en-US"/>
          </a:p>
        </p:txBody>
      </p:sp>
    </p:spTree>
    <p:extLst>
      <p:ext uri="{BB962C8B-B14F-4D97-AF65-F5344CB8AC3E}">
        <p14:creationId xmlns:p14="http://schemas.microsoft.com/office/powerpoint/2010/main" val="195184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12</a:t>
            </a:fld>
            <a:endParaRPr lang="en-US"/>
          </a:p>
        </p:txBody>
      </p:sp>
    </p:spTree>
    <p:extLst>
      <p:ext uri="{BB962C8B-B14F-4D97-AF65-F5344CB8AC3E}">
        <p14:creationId xmlns:p14="http://schemas.microsoft.com/office/powerpoint/2010/main" val="110239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13</a:t>
            </a:fld>
            <a:endParaRPr lang="en-US"/>
          </a:p>
        </p:txBody>
      </p:sp>
    </p:spTree>
    <p:extLst>
      <p:ext uri="{BB962C8B-B14F-4D97-AF65-F5344CB8AC3E}">
        <p14:creationId xmlns:p14="http://schemas.microsoft.com/office/powerpoint/2010/main" val="183689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14</a:t>
            </a:fld>
            <a:endParaRPr lang="en-US"/>
          </a:p>
        </p:txBody>
      </p:sp>
    </p:spTree>
    <p:extLst>
      <p:ext uri="{BB962C8B-B14F-4D97-AF65-F5344CB8AC3E}">
        <p14:creationId xmlns:p14="http://schemas.microsoft.com/office/powerpoint/2010/main" val="96731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15</a:t>
            </a:fld>
            <a:endParaRPr lang="en-US"/>
          </a:p>
        </p:txBody>
      </p:sp>
    </p:spTree>
    <p:extLst>
      <p:ext uri="{BB962C8B-B14F-4D97-AF65-F5344CB8AC3E}">
        <p14:creationId xmlns:p14="http://schemas.microsoft.com/office/powerpoint/2010/main" val="45542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16</a:t>
            </a:fld>
            <a:endParaRPr lang="en-US"/>
          </a:p>
        </p:txBody>
      </p:sp>
    </p:spTree>
    <p:extLst>
      <p:ext uri="{BB962C8B-B14F-4D97-AF65-F5344CB8AC3E}">
        <p14:creationId xmlns:p14="http://schemas.microsoft.com/office/powerpoint/2010/main" val="157877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17</a:t>
            </a:fld>
            <a:endParaRPr lang="en-US"/>
          </a:p>
        </p:txBody>
      </p:sp>
    </p:spTree>
    <p:extLst>
      <p:ext uri="{BB962C8B-B14F-4D97-AF65-F5344CB8AC3E}">
        <p14:creationId xmlns:p14="http://schemas.microsoft.com/office/powerpoint/2010/main" val="210016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18</a:t>
            </a:fld>
            <a:endParaRPr lang="en-US"/>
          </a:p>
        </p:txBody>
      </p:sp>
    </p:spTree>
    <p:extLst>
      <p:ext uri="{BB962C8B-B14F-4D97-AF65-F5344CB8AC3E}">
        <p14:creationId xmlns:p14="http://schemas.microsoft.com/office/powerpoint/2010/main" val="3051572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19</a:t>
            </a:fld>
            <a:endParaRPr lang="en-US"/>
          </a:p>
        </p:txBody>
      </p:sp>
    </p:spTree>
    <p:extLst>
      <p:ext uri="{BB962C8B-B14F-4D97-AF65-F5344CB8AC3E}">
        <p14:creationId xmlns:p14="http://schemas.microsoft.com/office/powerpoint/2010/main" val="3039024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20</a:t>
            </a:fld>
            <a:endParaRPr lang="en-US"/>
          </a:p>
        </p:txBody>
      </p:sp>
    </p:spTree>
    <p:extLst>
      <p:ext uri="{BB962C8B-B14F-4D97-AF65-F5344CB8AC3E}">
        <p14:creationId xmlns:p14="http://schemas.microsoft.com/office/powerpoint/2010/main" val="338279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a:t>
            </a:fld>
            <a:endParaRPr lang="en-US"/>
          </a:p>
        </p:txBody>
      </p:sp>
    </p:spTree>
    <p:extLst>
      <p:ext uri="{BB962C8B-B14F-4D97-AF65-F5344CB8AC3E}">
        <p14:creationId xmlns:p14="http://schemas.microsoft.com/office/powerpoint/2010/main" val="1929919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21</a:t>
            </a:fld>
            <a:endParaRPr lang="en-US"/>
          </a:p>
        </p:txBody>
      </p:sp>
    </p:spTree>
    <p:extLst>
      <p:ext uri="{BB962C8B-B14F-4D97-AF65-F5344CB8AC3E}">
        <p14:creationId xmlns:p14="http://schemas.microsoft.com/office/powerpoint/2010/main" val="388679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22</a:t>
            </a:fld>
            <a:endParaRPr lang="en-US"/>
          </a:p>
        </p:txBody>
      </p:sp>
    </p:spTree>
    <p:extLst>
      <p:ext uri="{BB962C8B-B14F-4D97-AF65-F5344CB8AC3E}">
        <p14:creationId xmlns:p14="http://schemas.microsoft.com/office/powerpoint/2010/main" val="366399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23</a:t>
            </a:fld>
            <a:endParaRPr lang="en-US"/>
          </a:p>
        </p:txBody>
      </p:sp>
    </p:spTree>
    <p:extLst>
      <p:ext uri="{BB962C8B-B14F-4D97-AF65-F5344CB8AC3E}">
        <p14:creationId xmlns:p14="http://schemas.microsoft.com/office/powerpoint/2010/main" val="1967066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24</a:t>
            </a:fld>
            <a:endParaRPr lang="en-US"/>
          </a:p>
        </p:txBody>
      </p:sp>
    </p:spTree>
    <p:extLst>
      <p:ext uri="{BB962C8B-B14F-4D97-AF65-F5344CB8AC3E}">
        <p14:creationId xmlns:p14="http://schemas.microsoft.com/office/powerpoint/2010/main" val="4261036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25</a:t>
            </a:fld>
            <a:endParaRPr lang="en-US"/>
          </a:p>
        </p:txBody>
      </p:sp>
    </p:spTree>
    <p:extLst>
      <p:ext uri="{BB962C8B-B14F-4D97-AF65-F5344CB8AC3E}">
        <p14:creationId xmlns:p14="http://schemas.microsoft.com/office/powerpoint/2010/main" val="2150082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26</a:t>
            </a:fld>
            <a:endParaRPr lang="en-US"/>
          </a:p>
        </p:txBody>
      </p:sp>
    </p:spTree>
    <p:extLst>
      <p:ext uri="{BB962C8B-B14F-4D97-AF65-F5344CB8AC3E}">
        <p14:creationId xmlns:p14="http://schemas.microsoft.com/office/powerpoint/2010/main" val="4036434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27</a:t>
            </a:fld>
            <a:endParaRPr lang="en-US"/>
          </a:p>
        </p:txBody>
      </p:sp>
    </p:spTree>
    <p:extLst>
      <p:ext uri="{BB962C8B-B14F-4D97-AF65-F5344CB8AC3E}">
        <p14:creationId xmlns:p14="http://schemas.microsoft.com/office/powerpoint/2010/main" val="2749835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28</a:t>
            </a:fld>
            <a:endParaRPr lang="en-US"/>
          </a:p>
        </p:txBody>
      </p:sp>
    </p:spTree>
    <p:extLst>
      <p:ext uri="{BB962C8B-B14F-4D97-AF65-F5344CB8AC3E}">
        <p14:creationId xmlns:p14="http://schemas.microsoft.com/office/powerpoint/2010/main" val="428850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29</a:t>
            </a:fld>
            <a:endParaRPr lang="en-US"/>
          </a:p>
        </p:txBody>
      </p:sp>
    </p:spTree>
    <p:extLst>
      <p:ext uri="{BB962C8B-B14F-4D97-AF65-F5344CB8AC3E}">
        <p14:creationId xmlns:p14="http://schemas.microsoft.com/office/powerpoint/2010/main" val="796608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30</a:t>
            </a:fld>
            <a:endParaRPr lang="en-US"/>
          </a:p>
        </p:txBody>
      </p:sp>
    </p:spTree>
    <p:extLst>
      <p:ext uri="{BB962C8B-B14F-4D97-AF65-F5344CB8AC3E}">
        <p14:creationId xmlns:p14="http://schemas.microsoft.com/office/powerpoint/2010/main" val="99856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4</a:t>
            </a:fld>
            <a:endParaRPr lang="en-US"/>
          </a:p>
        </p:txBody>
      </p:sp>
    </p:spTree>
    <p:extLst>
      <p:ext uri="{BB962C8B-B14F-4D97-AF65-F5344CB8AC3E}">
        <p14:creationId xmlns:p14="http://schemas.microsoft.com/office/powerpoint/2010/main" val="1703292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31</a:t>
            </a:fld>
            <a:endParaRPr lang="en-US"/>
          </a:p>
        </p:txBody>
      </p:sp>
    </p:spTree>
    <p:extLst>
      <p:ext uri="{BB962C8B-B14F-4D97-AF65-F5344CB8AC3E}">
        <p14:creationId xmlns:p14="http://schemas.microsoft.com/office/powerpoint/2010/main" val="1085204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32</a:t>
            </a:fld>
            <a:endParaRPr lang="en-US"/>
          </a:p>
        </p:txBody>
      </p:sp>
    </p:spTree>
    <p:extLst>
      <p:ext uri="{BB962C8B-B14F-4D97-AF65-F5344CB8AC3E}">
        <p14:creationId xmlns:p14="http://schemas.microsoft.com/office/powerpoint/2010/main" val="2908970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36</a:t>
            </a:fld>
            <a:endParaRPr lang="en-US"/>
          </a:p>
        </p:txBody>
      </p:sp>
    </p:spTree>
    <p:extLst>
      <p:ext uri="{BB962C8B-B14F-4D97-AF65-F5344CB8AC3E}">
        <p14:creationId xmlns:p14="http://schemas.microsoft.com/office/powerpoint/2010/main" val="390727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37</a:t>
            </a:fld>
            <a:endParaRPr lang="en-US"/>
          </a:p>
        </p:txBody>
      </p:sp>
    </p:spTree>
    <p:extLst>
      <p:ext uri="{BB962C8B-B14F-4D97-AF65-F5344CB8AC3E}">
        <p14:creationId xmlns:p14="http://schemas.microsoft.com/office/powerpoint/2010/main" val="554340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42</a:t>
            </a:fld>
            <a:endParaRPr lang="en-US"/>
          </a:p>
        </p:txBody>
      </p:sp>
    </p:spTree>
    <p:extLst>
      <p:ext uri="{BB962C8B-B14F-4D97-AF65-F5344CB8AC3E}">
        <p14:creationId xmlns:p14="http://schemas.microsoft.com/office/powerpoint/2010/main" val="390008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43</a:t>
            </a:fld>
            <a:endParaRPr lang="en-US"/>
          </a:p>
        </p:txBody>
      </p:sp>
    </p:spTree>
    <p:extLst>
      <p:ext uri="{BB962C8B-B14F-4D97-AF65-F5344CB8AC3E}">
        <p14:creationId xmlns:p14="http://schemas.microsoft.com/office/powerpoint/2010/main" val="950124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48</a:t>
            </a:fld>
            <a:endParaRPr lang="en-US"/>
          </a:p>
        </p:txBody>
      </p:sp>
    </p:spTree>
    <p:extLst>
      <p:ext uri="{BB962C8B-B14F-4D97-AF65-F5344CB8AC3E}">
        <p14:creationId xmlns:p14="http://schemas.microsoft.com/office/powerpoint/2010/main" val="4061377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49</a:t>
            </a:fld>
            <a:endParaRPr lang="en-US"/>
          </a:p>
        </p:txBody>
      </p:sp>
    </p:spTree>
    <p:extLst>
      <p:ext uri="{BB962C8B-B14F-4D97-AF65-F5344CB8AC3E}">
        <p14:creationId xmlns:p14="http://schemas.microsoft.com/office/powerpoint/2010/main" val="1420057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51</a:t>
            </a:fld>
            <a:endParaRPr lang="en-US"/>
          </a:p>
        </p:txBody>
      </p:sp>
    </p:spTree>
    <p:extLst>
      <p:ext uri="{BB962C8B-B14F-4D97-AF65-F5344CB8AC3E}">
        <p14:creationId xmlns:p14="http://schemas.microsoft.com/office/powerpoint/2010/main" val="2895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52</a:t>
            </a:fld>
            <a:endParaRPr lang="en-US"/>
          </a:p>
        </p:txBody>
      </p:sp>
    </p:spTree>
    <p:extLst>
      <p:ext uri="{BB962C8B-B14F-4D97-AF65-F5344CB8AC3E}">
        <p14:creationId xmlns:p14="http://schemas.microsoft.com/office/powerpoint/2010/main" val="106195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a:t>
            </a:fld>
            <a:endParaRPr lang="en-US"/>
          </a:p>
        </p:txBody>
      </p:sp>
    </p:spTree>
    <p:extLst>
      <p:ext uri="{BB962C8B-B14F-4D97-AF65-F5344CB8AC3E}">
        <p14:creationId xmlns:p14="http://schemas.microsoft.com/office/powerpoint/2010/main" val="2489997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53</a:t>
            </a:fld>
            <a:endParaRPr lang="en-US"/>
          </a:p>
        </p:txBody>
      </p:sp>
    </p:spTree>
    <p:extLst>
      <p:ext uri="{BB962C8B-B14F-4D97-AF65-F5344CB8AC3E}">
        <p14:creationId xmlns:p14="http://schemas.microsoft.com/office/powerpoint/2010/main" val="829614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54</a:t>
            </a:fld>
            <a:endParaRPr lang="en-US"/>
          </a:p>
        </p:txBody>
      </p:sp>
    </p:spTree>
    <p:extLst>
      <p:ext uri="{BB962C8B-B14F-4D97-AF65-F5344CB8AC3E}">
        <p14:creationId xmlns:p14="http://schemas.microsoft.com/office/powerpoint/2010/main" val="3198730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55</a:t>
            </a:fld>
            <a:endParaRPr lang="en-US"/>
          </a:p>
        </p:txBody>
      </p:sp>
    </p:spTree>
    <p:extLst>
      <p:ext uri="{BB962C8B-B14F-4D97-AF65-F5344CB8AC3E}">
        <p14:creationId xmlns:p14="http://schemas.microsoft.com/office/powerpoint/2010/main" val="2844765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56</a:t>
            </a:fld>
            <a:endParaRPr lang="en-US"/>
          </a:p>
        </p:txBody>
      </p:sp>
    </p:spTree>
    <p:extLst>
      <p:ext uri="{BB962C8B-B14F-4D97-AF65-F5344CB8AC3E}">
        <p14:creationId xmlns:p14="http://schemas.microsoft.com/office/powerpoint/2010/main" val="365382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57</a:t>
            </a:fld>
            <a:endParaRPr lang="en-US"/>
          </a:p>
        </p:txBody>
      </p:sp>
    </p:spTree>
    <p:extLst>
      <p:ext uri="{BB962C8B-B14F-4D97-AF65-F5344CB8AC3E}">
        <p14:creationId xmlns:p14="http://schemas.microsoft.com/office/powerpoint/2010/main" val="57928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6</a:t>
            </a:fld>
            <a:endParaRPr lang="en-US"/>
          </a:p>
        </p:txBody>
      </p:sp>
    </p:spTree>
    <p:extLst>
      <p:ext uri="{BB962C8B-B14F-4D97-AF65-F5344CB8AC3E}">
        <p14:creationId xmlns:p14="http://schemas.microsoft.com/office/powerpoint/2010/main" val="133976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7</a:t>
            </a:fld>
            <a:endParaRPr lang="en-US"/>
          </a:p>
        </p:txBody>
      </p:sp>
    </p:spTree>
    <p:extLst>
      <p:ext uri="{BB962C8B-B14F-4D97-AF65-F5344CB8AC3E}">
        <p14:creationId xmlns:p14="http://schemas.microsoft.com/office/powerpoint/2010/main" val="149674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8</a:t>
            </a:fld>
            <a:endParaRPr lang="en-US"/>
          </a:p>
        </p:txBody>
      </p:sp>
    </p:spTree>
    <p:extLst>
      <p:ext uri="{BB962C8B-B14F-4D97-AF65-F5344CB8AC3E}">
        <p14:creationId xmlns:p14="http://schemas.microsoft.com/office/powerpoint/2010/main" val="359582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9</a:t>
            </a:fld>
            <a:endParaRPr lang="en-US"/>
          </a:p>
        </p:txBody>
      </p:sp>
    </p:spTree>
    <p:extLst>
      <p:ext uri="{BB962C8B-B14F-4D97-AF65-F5344CB8AC3E}">
        <p14:creationId xmlns:p14="http://schemas.microsoft.com/office/powerpoint/2010/main" val="331593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E89D1-65B8-A244-9E60-551255AE9F54}" type="slidenum">
              <a:rPr lang="en-US" smtClean="0"/>
              <a:t>10</a:t>
            </a:fld>
            <a:endParaRPr lang="en-US"/>
          </a:p>
        </p:txBody>
      </p:sp>
    </p:spTree>
    <p:extLst>
      <p:ext uri="{BB962C8B-B14F-4D97-AF65-F5344CB8AC3E}">
        <p14:creationId xmlns:p14="http://schemas.microsoft.com/office/powerpoint/2010/main" val="1081620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9/20/24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73367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3281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701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6762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3360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0070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3666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9/20/24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0758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5537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1092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07625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9/20/24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0146913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7"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6.tiff"/><Relationship Id="rId12" Type="http://schemas.openxmlformats.org/officeDocument/2006/relationships/image" Target="../media/image61.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5.tiff"/><Relationship Id="rId11" Type="http://schemas.openxmlformats.org/officeDocument/2006/relationships/image" Target="../media/image60.tiff"/><Relationship Id="rId5" Type="http://schemas.openxmlformats.org/officeDocument/2006/relationships/image" Target="../media/image54.jpg"/><Relationship Id="rId10" Type="http://schemas.openxmlformats.org/officeDocument/2006/relationships/image" Target="../media/image59.tiff"/><Relationship Id="rId4" Type="http://schemas.openxmlformats.org/officeDocument/2006/relationships/image" Target="../media/image23.jpeg"/><Relationship Id="rId9" Type="http://schemas.openxmlformats.org/officeDocument/2006/relationships/image" Target="../media/image58.tiff"/></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3.jpg"/><Relationship Id="rId4" Type="http://schemas.openxmlformats.org/officeDocument/2006/relationships/image" Target="../media/image82.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4985577" y="1581173"/>
            <a:ext cx="3965357" cy="2404085"/>
          </a:xfrm>
        </p:spPr>
        <p:txBody>
          <a:bodyPr anchor="b">
            <a:noAutofit/>
          </a:bodyPr>
          <a:lstStyle/>
          <a:p>
            <a:r>
              <a:rPr lang="en-US" sz="3200" dirty="0"/>
              <a:t>All Souls NYC Historical Society Artifacts for </a:t>
            </a:r>
            <a:br>
              <a:rPr lang="en-US" sz="3200" dirty="0"/>
            </a:br>
            <a:r>
              <a:rPr lang="en-US" sz="3200" dirty="0"/>
              <a:t>Women’s Alliance Welcome Back Party</a:t>
            </a:r>
            <a:br>
              <a:rPr lang="en-US" sz="3200" dirty="0"/>
            </a:br>
            <a:endParaRPr lang="en-US" sz="3200"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5055524" y="4651133"/>
            <a:ext cx="3965356" cy="2054306"/>
          </a:xfrm>
        </p:spPr>
        <p:txBody>
          <a:bodyPr anchor="t">
            <a:normAutofit/>
          </a:bodyPr>
          <a:lstStyle/>
          <a:p>
            <a:r>
              <a:rPr lang="en-US" sz="2800" b="1" dirty="0">
                <a:solidFill>
                  <a:schemeClr val="tx1"/>
                </a:solidFill>
              </a:rPr>
              <a:t>September 17, 2024</a:t>
            </a:r>
            <a:endParaRPr lang="en-US" sz="2400" b="1" dirty="0">
              <a:solidFill>
                <a:schemeClr val="tx1"/>
              </a:solidFill>
            </a:endParaRPr>
          </a:p>
        </p:txBody>
      </p:sp>
      <p:pic>
        <p:nvPicPr>
          <p:cNvPr id="6" name="Picture 5" descr="A church with a steeple&#10;&#10;Description automatically generated">
            <a:extLst>
              <a:ext uri="{FF2B5EF4-FFF2-40B4-BE49-F238E27FC236}">
                <a16:creationId xmlns:a16="http://schemas.microsoft.com/office/drawing/2014/main" id="{0B9632DD-A6A0-7FA4-8FC0-14F06EB354E2}"/>
              </a:ext>
            </a:extLst>
          </p:cNvPr>
          <p:cNvPicPr>
            <a:picLocks noChangeAspect="1"/>
          </p:cNvPicPr>
          <p:nvPr/>
        </p:nvPicPr>
        <p:blipFill>
          <a:blip r:embed="rId3"/>
          <a:stretch>
            <a:fillRect/>
          </a:stretch>
        </p:blipFill>
        <p:spPr>
          <a:xfrm>
            <a:off x="945249" y="567942"/>
            <a:ext cx="3816005" cy="5716862"/>
          </a:xfrm>
          <a:prstGeom prst="rect">
            <a:avLst/>
          </a:prstGeom>
          <a:ln w="76200">
            <a:solidFill>
              <a:schemeClr val="bg1"/>
            </a:solidFill>
          </a:ln>
        </p:spPr>
      </p:pic>
    </p:spTree>
    <p:extLst>
      <p:ext uri="{BB962C8B-B14F-4D97-AF65-F5344CB8AC3E}">
        <p14:creationId xmlns:p14="http://schemas.microsoft.com/office/powerpoint/2010/main" val="1694797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a:extLst>
              <a:ext uri="{FF2B5EF4-FFF2-40B4-BE49-F238E27FC236}">
                <a16:creationId xmlns:a16="http://schemas.microsoft.com/office/drawing/2014/main" id="{BC69D85E-E9B2-8E8F-3FA2-BB306F778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5688"/>
            <a:ext cx="5649685" cy="5649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64D8D0-81D1-C7D2-4A68-3D6556E1655F}"/>
              </a:ext>
            </a:extLst>
          </p:cNvPr>
          <p:cNvSpPr txBox="1"/>
          <p:nvPr/>
        </p:nvSpPr>
        <p:spPr>
          <a:xfrm>
            <a:off x="81642" y="128470"/>
            <a:ext cx="4990469" cy="1077218"/>
          </a:xfrm>
          <a:prstGeom prst="rect">
            <a:avLst/>
          </a:prstGeom>
          <a:noFill/>
        </p:spPr>
        <p:txBody>
          <a:bodyPr wrap="none" rtlCol="0">
            <a:spAutoFit/>
          </a:bodyPr>
          <a:lstStyle/>
          <a:p>
            <a:r>
              <a:rPr lang="en-US" sz="3200" b="1" dirty="0">
                <a:solidFill>
                  <a:schemeClr val="bg1"/>
                </a:solidFill>
              </a:rPr>
              <a:t>Peter and Sarah Cooper </a:t>
            </a:r>
          </a:p>
          <a:p>
            <a:pPr algn="ctr"/>
            <a:r>
              <a:rPr lang="en-US" sz="3200" b="1" dirty="0">
                <a:solidFill>
                  <a:schemeClr val="bg1"/>
                </a:solidFill>
              </a:rPr>
              <a:t>Family</a:t>
            </a:r>
          </a:p>
        </p:txBody>
      </p:sp>
      <p:sp>
        <p:nvSpPr>
          <p:cNvPr id="4" name="TextBox 3">
            <a:extLst>
              <a:ext uri="{FF2B5EF4-FFF2-40B4-BE49-F238E27FC236}">
                <a16:creationId xmlns:a16="http://schemas.microsoft.com/office/drawing/2014/main" id="{EF2ACB5B-5362-7613-3143-D69DBD1E80FA}"/>
              </a:ext>
            </a:extLst>
          </p:cNvPr>
          <p:cNvSpPr txBox="1"/>
          <p:nvPr/>
        </p:nvSpPr>
        <p:spPr>
          <a:xfrm>
            <a:off x="5649685" y="527152"/>
            <a:ext cx="3287485" cy="3416320"/>
          </a:xfrm>
          <a:prstGeom prst="rect">
            <a:avLst/>
          </a:prstGeom>
          <a:noFill/>
        </p:spPr>
        <p:txBody>
          <a:bodyPr wrap="square" rtlCol="0">
            <a:spAutoFit/>
          </a:bodyPr>
          <a:lstStyle/>
          <a:p>
            <a:pPr algn="ctr"/>
            <a:r>
              <a:rPr lang="en-US" sz="2400" b="1" dirty="0">
                <a:solidFill>
                  <a:schemeClr val="bg1"/>
                </a:solidFill>
              </a:rPr>
              <a:t>Both Peter and Sarah were active members of All Souls.  He founded Cooper Union. She co-founded the Women’s Central Association of Relief for the Army</a:t>
            </a:r>
          </a:p>
        </p:txBody>
      </p:sp>
      <p:sp>
        <p:nvSpPr>
          <p:cNvPr id="5" name="TextBox 4">
            <a:extLst>
              <a:ext uri="{FF2B5EF4-FFF2-40B4-BE49-F238E27FC236}">
                <a16:creationId xmlns:a16="http://schemas.microsoft.com/office/drawing/2014/main" id="{C3C6BB10-5445-5F28-7E6E-90C3122B6EE0}"/>
              </a:ext>
            </a:extLst>
          </p:cNvPr>
          <p:cNvSpPr txBox="1"/>
          <p:nvPr/>
        </p:nvSpPr>
        <p:spPr>
          <a:xfrm>
            <a:off x="5747826" y="4625412"/>
            <a:ext cx="2891299" cy="1477328"/>
          </a:xfrm>
          <a:prstGeom prst="rect">
            <a:avLst/>
          </a:prstGeom>
          <a:noFill/>
        </p:spPr>
        <p:txBody>
          <a:bodyPr wrap="square" rtlCol="0">
            <a:spAutoFit/>
          </a:bodyPr>
          <a:lstStyle/>
          <a:p>
            <a:pPr algn="ctr"/>
            <a:r>
              <a:rPr lang="en-US" b="1" i="1" dirty="0"/>
              <a:t>This hangs in the National Portrait Gallery</a:t>
            </a:r>
          </a:p>
          <a:p>
            <a:pPr algn="ctr"/>
            <a:r>
              <a:rPr lang="en-US" b="1" i="1" dirty="0"/>
              <a:t>Washington DC</a:t>
            </a:r>
          </a:p>
          <a:p>
            <a:pPr algn="ctr"/>
            <a:endParaRPr lang="en-US" b="1" i="1" dirty="0"/>
          </a:p>
          <a:p>
            <a:pPr algn="ctr"/>
            <a:r>
              <a:rPr lang="en-US" b="1" i="1" dirty="0"/>
              <a:t>Peter: 1791-1883</a:t>
            </a:r>
          </a:p>
        </p:txBody>
      </p:sp>
    </p:spTree>
    <p:extLst>
      <p:ext uri="{BB962C8B-B14F-4D97-AF65-F5344CB8AC3E}">
        <p14:creationId xmlns:p14="http://schemas.microsoft.com/office/powerpoint/2010/main" val="4062526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B73EE2E-3807-B856-012E-475EDDB5A90F}"/>
              </a:ext>
            </a:extLst>
          </p:cNvPr>
          <p:cNvSpPr txBox="1"/>
          <p:nvPr/>
        </p:nvSpPr>
        <p:spPr>
          <a:xfrm>
            <a:off x="5015924" y="52649"/>
            <a:ext cx="4125790" cy="584775"/>
          </a:xfrm>
          <a:prstGeom prst="rect">
            <a:avLst/>
          </a:prstGeom>
          <a:noFill/>
        </p:spPr>
        <p:txBody>
          <a:bodyPr wrap="square">
            <a:spAutoFit/>
          </a:bodyPr>
          <a:lstStyle/>
          <a:p>
            <a:r>
              <a:rPr lang="en-US" sz="3200" b="1" i="0" dirty="0">
                <a:solidFill>
                  <a:schemeClr val="bg1"/>
                </a:solidFill>
                <a:effectLst/>
                <a:latin typeface="+mj-lt"/>
              </a:rPr>
              <a:t>Nathaniel Currier </a:t>
            </a:r>
            <a:endParaRPr lang="en-US" sz="3200" dirty="0">
              <a:solidFill>
                <a:schemeClr val="bg1"/>
              </a:solidFill>
              <a:latin typeface="+mj-lt"/>
            </a:endParaRPr>
          </a:p>
        </p:txBody>
      </p:sp>
      <p:pic>
        <p:nvPicPr>
          <p:cNvPr id="11" name="Picture 10" descr="A person in a suit and bow tie&#10;&#10;Description automatically generated">
            <a:extLst>
              <a:ext uri="{FF2B5EF4-FFF2-40B4-BE49-F238E27FC236}">
                <a16:creationId xmlns:a16="http://schemas.microsoft.com/office/drawing/2014/main" id="{23DB2A53-E7B7-0BA6-1F9D-58C21C805786}"/>
              </a:ext>
            </a:extLst>
          </p:cNvPr>
          <p:cNvPicPr>
            <a:picLocks noChangeAspect="1"/>
          </p:cNvPicPr>
          <p:nvPr/>
        </p:nvPicPr>
        <p:blipFill>
          <a:blip r:embed="rId4"/>
          <a:stretch>
            <a:fillRect/>
          </a:stretch>
        </p:blipFill>
        <p:spPr>
          <a:xfrm>
            <a:off x="5065988" y="637424"/>
            <a:ext cx="3631802" cy="5372041"/>
          </a:xfrm>
          <a:prstGeom prst="rect">
            <a:avLst/>
          </a:prstGeom>
          <a:ln>
            <a:solidFill>
              <a:schemeClr val="bg1"/>
            </a:solidFill>
          </a:ln>
        </p:spPr>
      </p:pic>
      <p:sp>
        <p:nvSpPr>
          <p:cNvPr id="12" name="TextBox 11">
            <a:extLst>
              <a:ext uri="{FF2B5EF4-FFF2-40B4-BE49-F238E27FC236}">
                <a16:creationId xmlns:a16="http://schemas.microsoft.com/office/drawing/2014/main" id="{59A857A7-E469-EF75-5962-5F1765DE6601}"/>
              </a:ext>
            </a:extLst>
          </p:cNvPr>
          <p:cNvSpPr txBox="1"/>
          <p:nvPr/>
        </p:nvSpPr>
        <p:spPr>
          <a:xfrm>
            <a:off x="174337" y="345036"/>
            <a:ext cx="4211516" cy="3251211"/>
          </a:xfrm>
          <a:prstGeom prst="rect">
            <a:avLst/>
          </a:prstGeom>
          <a:noFill/>
        </p:spPr>
        <p:txBody>
          <a:bodyPr wrap="square" rtlCol="0">
            <a:spAutoFit/>
          </a:bodyPr>
          <a:lstStyle/>
          <a:p>
            <a:pPr>
              <a:lnSpc>
                <a:spcPct val="150000"/>
              </a:lnSpc>
            </a:pPr>
            <a:r>
              <a:rPr lang="en-US" sz="2800" b="1" dirty="0">
                <a:solidFill>
                  <a:schemeClr val="bg1"/>
                </a:solidFill>
              </a:rPr>
              <a:t>An All Souls member, Currier was an American lithographer and head of Currier &amp; Ives, with James Ives.</a:t>
            </a:r>
          </a:p>
        </p:txBody>
      </p:sp>
      <p:sp>
        <p:nvSpPr>
          <p:cNvPr id="14" name="TextBox 13">
            <a:extLst>
              <a:ext uri="{FF2B5EF4-FFF2-40B4-BE49-F238E27FC236}">
                <a16:creationId xmlns:a16="http://schemas.microsoft.com/office/drawing/2014/main" id="{38793242-BEAB-E70E-BFFB-2845BFADA8AE}"/>
              </a:ext>
            </a:extLst>
          </p:cNvPr>
          <p:cNvSpPr txBox="1"/>
          <p:nvPr/>
        </p:nvSpPr>
        <p:spPr>
          <a:xfrm>
            <a:off x="5680931" y="6170809"/>
            <a:ext cx="2556362" cy="523220"/>
          </a:xfrm>
          <a:prstGeom prst="rect">
            <a:avLst/>
          </a:prstGeom>
          <a:noFill/>
        </p:spPr>
        <p:txBody>
          <a:bodyPr wrap="square">
            <a:spAutoFit/>
          </a:bodyPr>
          <a:lstStyle/>
          <a:p>
            <a:r>
              <a:rPr lang="en-US" sz="2800" b="1" i="0" dirty="0">
                <a:solidFill>
                  <a:srgbClr val="000000"/>
                </a:solidFill>
                <a:effectLst/>
                <a:latin typeface="+mj-lt"/>
              </a:rPr>
              <a:t>1813–1888</a:t>
            </a:r>
            <a:endParaRPr lang="en-US" sz="2800" dirty="0">
              <a:latin typeface="+mj-lt"/>
            </a:endParaRPr>
          </a:p>
        </p:txBody>
      </p:sp>
      <p:pic>
        <p:nvPicPr>
          <p:cNvPr id="16" name="Picture 15" descr="A person in a carriage&#10;&#10;Description automatically generated">
            <a:extLst>
              <a:ext uri="{FF2B5EF4-FFF2-40B4-BE49-F238E27FC236}">
                <a16:creationId xmlns:a16="http://schemas.microsoft.com/office/drawing/2014/main" id="{016F40B5-E917-A714-1897-6E88F0812718}"/>
              </a:ext>
            </a:extLst>
          </p:cNvPr>
          <p:cNvPicPr>
            <a:picLocks noChangeAspect="1"/>
          </p:cNvPicPr>
          <p:nvPr/>
        </p:nvPicPr>
        <p:blipFill>
          <a:blip r:embed="rId5"/>
          <a:stretch>
            <a:fillRect/>
          </a:stretch>
        </p:blipFill>
        <p:spPr>
          <a:xfrm>
            <a:off x="584645" y="4145951"/>
            <a:ext cx="3390900" cy="2463800"/>
          </a:xfrm>
          <a:prstGeom prst="rect">
            <a:avLst/>
          </a:prstGeom>
          <a:ln w="57150">
            <a:solidFill>
              <a:schemeClr val="tx1"/>
            </a:solidFill>
          </a:ln>
        </p:spPr>
      </p:pic>
    </p:spTree>
    <p:extLst>
      <p:ext uri="{BB962C8B-B14F-4D97-AF65-F5344CB8AC3E}">
        <p14:creationId xmlns:p14="http://schemas.microsoft.com/office/powerpoint/2010/main" val="859209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a beard and glasses&#10;&#10;Description automatically generated">
            <a:extLst>
              <a:ext uri="{FF2B5EF4-FFF2-40B4-BE49-F238E27FC236}">
                <a16:creationId xmlns:a16="http://schemas.microsoft.com/office/drawing/2014/main" id="{C9E24025-20DC-86BE-19CB-1010E3E37C9A}"/>
              </a:ext>
            </a:extLst>
          </p:cNvPr>
          <p:cNvPicPr>
            <a:picLocks noChangeAspect="1"/>
          </p:cNvPicPr>
          <p:nvPr/>
        </p:nvPicPr>
        <p:blipFill>
          <a:blip r:embed="rId4"/>
          <a:stretch>
            <a:fillRect/>
          </a:stretch>
        </p:blipFill>
        <p:spPr>
          <a:xfrm>
            <a:off x="5214894" y="474785"/>
            <a:ext cx="3665337" cy="5296730"/>
          </a:xfrm>
          <a:prstGeom prst="rect">
            <a:avLst/>
          </a:prstGeom>
          <a:ln w="57150">
            <a:solidFill>
              <a:schemeClr val="bg1"/>
            </a:solidFill>
          </a:ln>
        </p:spPr>
      </p:pic>
      <p:sp>
        <p:nvSpPr>
          <p:cNvPr id="4" name="TextBox 3">
            <a:extLst>
              <a:ext uri="{FF2B5EF4-FFF2-40B4-BE49-F238E27FC236}">
                <a16:creationId xmlns:a16="http://schemas.microsoft.com/office/drawing/2014/main" id="{03B7EC0B-5E5F-F874-4242-08CD2AC155C8}"/>
              </a:ext>
            </a:extLst>
          </p:cNvPr>
          <p:cNvSpPr txBox="1"/>
          <p:nvPr/>
        </p:nvSpPr>
        <p:spPr>
          <a:xfrm>
            <a:off x="0" y="994922"/>
            <a:ext cx="5301762" cy="2677656"/>
          </a:xfrm>
          <a:prstGeom prst="rect">
            <a:avLst/>
          </a:prstGeom>
          <a:noFill/>
        </p:spPr>
        <p:txBody>
          <a:bodyPr wrap="square" rtlCol="0">
            <a:spAutoFit/>
          </a:bodyPr>
          <a:lstStyle/>
          <a:p>
            <a:r>
              <a:rPr lang="en-US" sz="2800" b="1" i="0" dirty="0">
                <a:solidFill>
                  <a:schemeClr val="bg1"/>
                </a:solidFill>
                <a:effectLst/>
                <a:latin typeface="+mj-lt"/>
              </a:rPr>
              <a:t>An English architect who moved to New York in 1852 was an active member of All Souls, co-founded the American Institute of Architects.</a:t>
            </a:r>
            <a:r>
              <a:rPr lang="en-US" sz="2800" b="0" i="0" dirty="0">
                <a:solidFill>
                  <a:schemeClr val="bg1"/>
                </a:solidFill>
                <a:effectLst/>
                <a:latin typeface="+mj-lt"/>
              </a:rPr>
              <a:t> </a:t>
            </a:r>
            <a:endParaRPr lang="en-US" sz="2800" b="1" dirty="0">
              <a:solidFill>
                <a:schemeClr val="bg1"/>
              </a:solidFill>
              <a:latin typeface="+mj-lt"/>
            </a:endParaRPr>
          </a:p>
        </p:txBody>
      </p:sp>
      <p:sp>
        <p:nvSpPr>
          <p:cNvPr id="5" name="TextBox 4">
            <a:extLst>
              <a:ext uri="{FF2B5EF4-FFF2-40B4-BE49-F238E27FC236}">
                <a16:creationId xmlns:a16="http://schemas.microsoft.com/office/drawing/2014/main" id="{FFDBE29A-DAE9-3548-B96C-8A46C7DC892E}"/>
              </a:ext>
            </a:extLst>
          </p:cNvPr>
          <p:cNvSpPr txBox="1"/>
          <p:nvPr/>
        </p:nvSpPr>
        <p:spPr>
          <a:xfrm>
            <a:off x="1072661" y="182397"/>
            <a:ext cx="2689904" cy="584775"/>
          </a:xfrm>
          <a:prstGeom prst="rect">
            <a:avLst/>
          </a:prstGeom>
          <a:noFill/>
        </p:spPr>
        <p:txBody>
          <a:bodyPr wrap="none" rtlCol="0">
            <a:spAutoFit/>
          </a:bodyPr>
          <a:lstStyle/>
          <a:p>
            <a:r>
              <a:rPr lang="en-US" sz="3200" b="1" i="0" dirty="0">
                <a:solidFill>
                  <a:schemeClr val="bg1"/>
                </a:solidFill>
                <a:effectLst/>
                <a:latin typeface="+mj-lt"/>
              </a:rPr>
              <a:t>Calvert Vaux</a:t>
            </a:r>
            <a:endParaRPr lang="en-US" sz="3200" dirty="0">
              <a:solidFill>
                <a:schemeClr val="bg1"/>
              </a:solidFill>
              <a:latin typeface="+mj-lt"/>
            </a:endParaRPr>
          </a:p>
        </p:txBody>
      </p:sp>
      <p:sp>
        <p:nvSpPr>
          <p:cNvPr id="7" name="TextBox 6">
            <a:extLst>
              <a:ext uri="{FF2B5EF4-FFF2-40B4-BE49-F238E27FC236}">
                <a16:creationId xmlns:a16="http://schemas.microsoft.com/office/drawing/2014/main" id="{4ABB849F-3DD5-82B9-53BC-1DF1E881E3C7}"/>
              </a:ext>
            </a:extLst>
          </p:cNvPr>
          <p:cNvSpPr txBox="1"/>
          <p:nvPr/>
        </p:nvSpPr>
        <p:spPr>
          <a:xfrm>
            <a:off x="6178061" y="6075305"/>
            <a:ext cx="2219516" cy="523220"/>
          </a:xfrm>
          <a:prstGeom prst="rect">
            <a:avLst/>
          </a:prstGeom>
          <a:noFill/>
        </p:spPr>
        <p:txBody>
          <a:bodyPr wrap="square">
            <a:spAutoFit/>
          </a:bodyPr>
          <a:lstStyle/>
          <a:p>
            <a:r>
              <a:rPr lang="en-US" sz="2800" b="1" i="0" dirty="0">
                <a:solidFill>
                  <a:srgbClr val="000000"/>
                </a:solidFill>
                <a:effectLst/>
                <a:latin typeface="+mj-lt"/>
              </a:rPr>
              <a:t>1824–1895</a:t>
            </a:r>
            <a:endParaRPr lang="en-US" sz="2800" dirty="0">
              <a:latin typeface="+mj-lt"/>
            </a:endParaRPr>
          </a:p>
        </p:txBody>
      </p:sp>
      <p:sp>
        <p:nvSpPr>
          <p:cNvPr id="6" name="TextBox 5">
            <a:extLst>
              <a:ext uri="{FF2B5EF4-FFF2-40B4-BE49-F238E27FC236}">
                <a16:creationId xmlns:a16="http://schemas.microsoft.com/office/drawing/2014/main" id="{2DF4F8FB-FB47-2BEA-4DB3-2BF20424C06B}"/>
              </a:ext>
            </a:extLst>
          </p:cNvPr>
          <p:cNvSpPr txBox="1"/>
          <p:nvPr/>
        </p:nvSpPr>
        <p:spPr>
          <a:xfrm>
            <a:off x="0" y="3909853"/>
            <a:ext cx="5354781" cy="1200329"/>
          </a:xfrm>
          <a:prstGeom prst="rect">
            <a:avLst/>
          </a:prstGeom>
          <a:noFill/>
        </p:spPr>
        <p:txBody>
          <a:bodyPr wrap="square">
            <a:spAutoFit/>
          </a:bodyPr>
          <a:lstStyle/>
          <a:p>
            <a:r>
              <a:rPr lang="en-US" sz="2400" b="1" i="1" dirty="0">
                <a:effectLst/>
                <a:latin typeface="+mj-lt"/>
              </a:rPr>
              <a:t>Most of the built features of Central Park were designed by Vaux.</a:t>
            </a:r>
            <a:endParaRPr lang="en-US" sz="2400" i="1" dirty="0"/>
          </a:p>
        </p:txBody>
      </p:sp>
      <p:pic>
        <p:nvPicPr>
          <p:cNvPr id="3074" name="Picture 2">
            <a:extLst>
              <a:ext uri="{FF2B5EF4-FFF2-40B4-BE49-F238E27FC236}">
                <a16:creationId xmlns:a16="http://schemas.microsoft.com/office/drawing/2014/main" id="{3D8C953F-2CC3-728C-3E14-E118CAE65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353" y="4895250"/>
            <a:ext cx="2825173" cy="186989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94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with a mustache&#10;&#10;Description automatically generated">
            <a:extLst>
              <a:ext uri="{FF2B5EF4-FFF2-40B4-BE49-F238E27FC236}">
                <a16:creationId xmlns:a16="http://schemas.microsoft.com/office/drawing/2014/main" id="{D3ED98D6-DF66-2F1D-E555-2F2E67590174}"/>
              </a:ext>
            </a:extLst>
          </p:cNvPr>
          <p:cNvPicPr>
            <a:picLocks noChangeAspect="1"/>
          </p:cNvPicPr>
          <p:nvPr/>
        </p:nvPicPr>
        <p:blipFill>
          <a:blip r:embed="rId4"/>
          <a:stretch>
            <a:fillRect/>
          </a:stretch>
        </p:blipFill>
        <p:spPr>
          <a:xfrm>
            <a:off x="4889499" y="414215"/>
            <a:ext cx="3874890" cy="4825999"/>
          </a:xfrm>
          <a:prstGeom prst="rect">
            <a:avLst/>
          </a:prstGeom>
          <a:ln w="57150">
            <a:solidFill>
              <a:schemeClr val="bg1"/>
            </a:solidFill>
          </a:ln>
        </p:spPr>
      </p:pic>
      <p:sp>
        <p:nvSpPr>
          <p:cNvPr id="7" name="TextBox 6">
            <a:extLst>
              <a:ext uri="{FF2B5EF4-FFF2-40B4-BE49-F238E27FC236}">
                <a16:creationId xmlns:a16="http://schemas.microsoft.com/office/drawing/2014/main" id="{B2748D2A-0B62-D1FB-14D4-1DF9E089665E}"/>
              </a:ext>
            </a:extLst>
          </p:cNvPr>
          <p:cNvSpPr txBox="1"/>
          <p:nvPr/>
        </p:nvSpPr>
        <p:spPr>
          <a:xfrm>
            <a:off x="638629" y="234070"/>
            <a:ext cx="3614528" cy="646331"/>
          </a:xfrm>
          <a:prstGeom prst="rect">
            <a:avLst/>
          </a:prstGeom>
          <a:noFill/>
        </p:spPr>
        <p:txBody>
          <a:bodyPr wrap="square">
            <a:spAutoFit/>
          </a:bodyPr>
          <a:lstStyle/>
          <a:p>
            <a:r>
              <a:rPr lang="en-US" sz="3600" b="1" i="0" dirty="0">
                <a:solidFill>
                  <a:schemeClr val="bg1"/>
                </a:solidFill>
                <a:effectLst/>
                <a:latin typeface="+mj-lt"/>
              </a:rPr>
              <a:t>Henry Bergh</a:t>
            </a:r>
            <a:endParaRPr lang="en-US" sz="3600" dirty="0">
              <a:solidFill>
                <a:schemeClr val="bg1"/>
              </a:solidFill>
              <a:latin typeface="+mj-lt"/>
            </a:endParaRPr>
          </a:p>
        </p:txBody>
      </p:sp>
      <p:sp>
        <p:nvSpPr>
          <p:cNvPr id="9" name="TextBox 8">
            <a:extLst>
              <a:ext uri="{FF2B5EF4-FFF2-40B4-BE49-F238E27FC236}">
                <a16:creationId xmlns:a16="http://schemas.microsoft.com/office/drawing/2014/main" id="{103A6F73-AE13-273E-91AD-A7494B95F9F6}"/>
              </a:ext>
            </a:extLst>
          </p:cNvPr>
          <p:cNvSpPr txBox="1"/>
          <p:nvPr/>
        </p:nvSpPr>
        <p:spPr>
          <a:xfrm>
            <a:off x="270478" y="1025873"/>
            <a:ext cx="4480849" cy="2554545"/>
          </a:xfrm>
          <a:prstGeom prst="rect">
            <a:avLst/>
          </a:prstGeom>
          <a:noFill/>
        </p:spPr>
        <p:txBody>
          <a:bodyPr wrap="square" rtlCol="0">
            <a:spAutoFit/>
          </a:bodyPr>
          <a:lstStyle/>
          <a:p>
            <a:r>
              <a:rPr lang="en-US" sz="3200" b="1" i="0" dirty="0">
                <a:solidFill>
                  <a:schemeClr val="bg1"/>
                </a:solidFill>
                <a:effectLst/>
                <a:latin typeface="forum"/>
              </a:rPr>
              <a:t>1865-An All Souls member, founded the American Society for the Prevention of Cruelty to Animals (ASPCA).</a:t>
            </a:r>
            <a:endParaRPr lang="en-US" sz="3200" dirty="0">
              <a:solidFill>
                <a:schemeClr val="bg1"/>
              </a:solidFill>
            </a:endParaRPr>
          </a:p>
        </p:txBody>
      </p:sp>
      <p:sp>
        <p:nvSpPr>
          <p:cNvPr id="10" name="TextBox 9">
            <a:extLst>
              <a:ext uri="{FF2B5EF4-FFF2-40B4-BE49-F238E27FC236}">
                <a16:creationId xmlns:a16="http://schemas.microsoft.com/office/drawing/2014/main" id="{5371166B-4FD2-729C-FC71-C0DC688E9A3A}"/>
              </a:ext>
            </a:extLst>
          </p:cNvPr>
          <p:cNvSpPr txBox="1"/>
          <p:nvPr/>
        </p:nvSpPr>
        <p:spPr>
          <a:xfrm>
            <a:off x="5839425" y="5809876"/>
            <a:ext cx="2435282" cy="584775"/>
          </a:xfrm>
          <a:prstGeom prst="rect">
            <a:avLst/>
          </a:prstGeom>
          <a:noFill/>
        </p:spPr>
        <p:txBody>
          <a:bodyPr wrap="none" rtlCol="0">
            <a:spAutoFit/>
          </a:bodyPr>
          <a:lstStyle/>
          <a:p>
            <a:r>
              <a:rPr lang="en-US" sz="3200" b="1" dirty="0"/>
              <a:t>1813-1888</a:t>
            </a:r>
          </a:p>
        </p:txBody>
      </p:sp>
      <p:pic>
        <p:nvPicPr>
          <p:cNvPr id="5122" name="Picture 2">
            <a:extLst>
              <a:ext uri="{FF2B5EF4-FFF2-40B4-BE49-F238E27FC236}">
                <a16:creationId xmlns:a16="http://schemas.microsoft.com/office/drawing/2014/main" id="{7030F2A9-6A02-B464-22A3-36E6B6912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315" y="4146793"/>
            <a:ext cx="3023177" cy="228013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6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03A6F73-AE13-273E-91AD-A7494B95F9F6}"/>
              </a:ext>
            </a:extLst>
          </p:cNvPr>
          <p:cNvSpPr txBox="1"/>
          <p:nvPr/>
        </p:nvSpPr>
        <p:spPr>
          <a:xfrm>
            <a:off x="243793" y="454315"/>
            <a:ext cx="4129317" cy="2862322"/>
          </a:xfrm>
          <a:prstGeom prst="rect">
            <a:avLst/>
          </a:prstGeom>
          <a:noFill/>
        </p:spPr>
        <p:txBody>
          <a:bodyPr wrap="square" rtlCol="0">
            <a:spAutoFit/>
          </a:bodyPr>
          <a:lstStyle/>
          <a:p>
            <a:r>
              <a:rPr lang="en-US" sz="3600" b="1" dirty="0">
                <a:solidFill>
                  <a:schemeClr val="bg1"/>
                </a:solidFill>
              </a:rPr>
              <a:t>T</a:t>
            </a:r>
            <a:r>
              <a:rPr lang="en-US" sz="3600" b="1" i="0" dirty="0">
                <a:solidFill>
                  <a:schemeClr val="bg1"/>
                </a:solidFill>
                <a:effectLst/>
              </a:rPr>
              <a:t>he first woman ordained as a minister by any denomination in the US in 1919</a:t>
            </a:r>
            <a:endParaRPr lang="en-US" sz="3600" dirty="0">
              <a:solidFill>
                <a:schemeClr val="bg1"/>
              </a:solidFill>
            </a:endParaRPr>
          </a:p>
        </p:txBody>
      </p:sp>
      <p:pic>
        <p:nvPicPr>
          <p:cNvPr id="4098" name="Picture 2" descr="Heretic, Rebel, a Thing to Flout: Breaking the Pastoral Glass Ceiling—Olympia  Brown">
            <a:extLst>
              <a:ext uri="{FF2B5EF4-FFF2-40B4-BE49-F238E27FC236}">
                <a16:creationId xmlns:a16="http://schemas.microsoft.com/office/drawing/2014/main" id="{DCC9CBF8-BEB6-E651-37E1-1ACD89585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173" y="780739"/>
            <a:ext cx="4388034" cy="4606636"/>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BF6496-BB5B-3DC3-531C-CE9EA85CFCDF}"/>
              </a:ext>
            </a:extLst>
          </p:cNvPr>
          <p:cNvSpPr txBox="1"/>
          <p:nvPr/>
        </p:nvSpPr>
        <p:spPr>
          <a:xfrm>
            <a:off x="4949605" y="93479"/>
            <a:ext cx="3727046" cy="523220"/>
          </a:xfrm>
          <a:prstGeom prst="rect">
            <a:avLst/>
          </a:prstGeom>
          <a:noFill/>
        </p:spPr>
        <p:txBody>
          <a:bodyPr wrap="none" rtlCol="0">
            <a:spAutoFit/>
          </a:bodyPr>
          <a:lstStyle/>
          <a:p>
            <a:r>
              <a:rPr lang="en-US" sz="2800" b="1" dirty="0">
                <a:solidFill>
                  <a:schemeClr val="bg1"/>
                </a:solidFill>
              </a:rPr>
              <a:t>Rev. Olympia Brown</a:t>
            </a:r>
          </a:p>
        </p:txBody>
      </p:sp>
      <p:sp>
        <p:nvSpPr>
          <p:cNvPr id="3" name="TextBox 2">
            <a:extLst>
              <a:ext uri="{FF2B5EF4-FFF2-40B4-BE49-F238E27FC236}">
                <a16:creationId xmlns:a16="http://schemas.microsoft.com/office/drawing/2014/main" id="{92921502-39E7-F023-6625-B3651D6B2503}"/>
              </a:ext>
            </a:extLst>
          </p:cNvPr>
          <p:cNvSpPr txBox="1"/>
          <p:nvPr/>
        </p:nvSpPr>
        <p:spPr>
          <a:xfrm>
            <a:off x="5816621" y="5906503"/>
            <a:ext cx="2161169" cy="523220"/>
          </a:xfrm>
          <a:prstGeom prst="rect">
            <a:avLst/>
          </a:prstGeom>
          <a:noFill/>
        </p:spPr>
        <p:txBody>
          <a:bodyPr wrap="none" rtlCol="0">
            <a:spAutoFit/>
          </a:bodyPr>
          <a:lstStyle/>
          <a:p>
            <a:r>
              <a:rPr lang="en-US" sz="2800" b="1" i="0" dirty="0">
                <a:solidFill>
                  <a:srgbClr val="000000"/>
                </a:solidFill>
                <a:effectLst/>
              </a:rPr>
              <a:t>1835-1926</a:t>
            </a:r>
            <a:endParaRPr lang="en-US" sz="2800" dirty="0"/>
          </a:p>
        </p:txBody>
      </p:sp>
      <p:sp>
        <p:nvSpPr>
          <p:cNvPr id="4" name="TextBox 3">
            <a:extLst>
              <a:ext uri="{FF2B5EF4-FFF2-40B4-BE49-F238E27FC236}">
                <a16:creationId xmlns:a16="http://schemas.microsoft.com/office/drawing/2014/main" id="{AE79EB99-6D39-5236-B684-10EDB1E66289}"/>
              </a:ext>
            </a:extLst>
          </p:cNvPr>
          <p:cNvSpPr txBox="1"/>
          <p:nvPr/>
        </p:nvSpPr>
        <p:spPr>
          <a:xfrm>
            <a:off x="83127" y="4673625"/>
            <a:ext cx="4239491" cy="954107"/>
          </a:xfrm>
          <a:prstGeom prst="rect">
            <a:avLst/>
          </a:prstGeom>
          <a:noFill/>
        </p:spPr>
        <p:txBody>
          <a:bodyPr wrap="square" rtlCol="0">
            <a:spAutoFit/>
          </a:bodyPr>
          <a:lstStyle/>
          <a:p>
            <a:pPr algn="ctr"/>
            <a:r>
              <a:rPr lang="en-US" sz="2800" b="1" i="1" dirty="0"/>
              <a:t>She was ordained in the Universalist Church</a:t>
            </a:r>
          </a:p>
        </p:txBody>
      </p:sp>
    </p:spTree>
    <p:extLst>
      <p:ext uri="{BB962C8B-B14F-4D97-AF65-F5344CB8AC3E}">
        <p14:creationId xmlns:p14="http://schemas.microsoft.com/office/powerpoint/2010/main" val="107899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30EBE0FE-7D3D-5823-5CDF-5B57030B3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38" y="1119415"/>
            <a:ext cx="3963090" cy="484595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60A7F8-6B04-8F81-734D-AE4DFC12AFD7}"/>
              </a:ext>
            </a:extLst>
          </p:cNvPr>
          <p:cNvSpPr txBox="1"/>
          <p:nvPr/>
        </p:nvSpPr>
        <p:spPr>
          <a:xfrm>
            <a:off x="140370" y="287349"/>
            <a:ext cx="4725544" cy="523220"/>
          </a:xfrm>
          <a:prstGeom prst="rect">
            <a:avLst/>
          </a:prstGeom>
          <a:noFill/>
        </p:spPr>
        <p:txBody>
          <a:bodyPr wrap="square">
            <a:spAutoFit/>
          </a:bodyPr>
          <a:lstStyle/>
          <a:p>
            <a:r>
              <a:rPr lang="en-US" sz="2800" b="1" i="0" u="none" strike="noStrike" dirty="0">
                <a:solidFill>
                  <a:schemeClr val="bg1"/>
                </a:solidFill>
                <a:effectLst/>
                <a:latin typeface="+mj-lt"/>
                <a:cs typeface="Corsiva" pitchFamily="2" charset="-79"/>
              </a:rPr>
              <a:t>Jessie Duncan Wiggin</a:t>
            </a:r>
            <a:r>
              <a:rPr lang="en-US" sz="2000" b="1" i="0" u="none" strike="noStrike" dirty="0">
                <a:solidFill>
                  <a:schemeClr val="bg1"/>
                </a:solidFill>
                <a:effectLst/>
                <a:latin typeface="+mj-lt"/>
                <a:cs typeface="Corsiva" pitchFamily="2" charset="-79"/>
              </a:rPr>
              <a:t> </a:t>
            </a:r>
            <a:endParaRPr lang="en-US" sz="2800" b="1" dirty="0">
              <a:solidFill>
                <a:schemeClr val="bg1"/>
              </a:solidFill>
              <a:latin typeface="+mj-lt"/>
            </a:endParaRPr>
          </a:p>
        </p:txBody>
      </p:sp>
      <p:sp>
        <p:nvSpPr>
          <p:cNvPr id="7" name="TextBox 6">
            <a:extLst>
              <a:ext uri="{FF2B5EF4-FFF2-40B4-BE49-F238E27FC236}">
                <a16:creationId xmlns:a16="http://schemas.microsoft.com/office/drawing/2014/main" id="{08487FFD-5FFE-E708-82D2-7C567FBA5CAC}"/>
              </a:ext>
            </a:extLst>
          </p:cNvPr>
          <p:cNvSpPr txBox="1"/>
          <p:nvPr/>
        </p:nvSpPr>
        <p:spPr>
          <a:xfrm>
            <a:off x="4360530" y="548959"/>
            <a:ext cx="4831463" cy="3046988"/>
          </a:xfrm>
          <a:prstGeom prst="rect">
            <a:avLst/>
          </a:prstGeom>
          <a:noFill/>
        </p:spPr>
        <p:txBody>
          <a:bodyPr wrap="square">
            <a:spAutoFit/>
          </a:bodyPr>
          <a:lstStyle/>
          <a:p>
            <a:r>
              <a:rPr lang="en-US" sz="2400" b="1" i="0" u="none" strike="noStrike" dirty="0">
                <a:solidFill>
                  <a:schemeClr val="bg1"/>
                </a:solidFill>
                <a:effectLst/>
                <a:latin typeface="Arial" panose="020B0604020202020204" pitchFamily="34" charset="0"/>
              </a:rPr>
              <a:t>Jessie Duncan Hayden Wiggin and her husband, Albert, were members of All Souls for many years.  He was the chairman of Chase National Bank.   After his death in1951 she gave $300,000 to All Souls for the construction of Wiggin House.</a:t>
            </a:r>
            <a:endParaRPr lang="en-US" sz="2400" b="1" dirty="0">
              <a:solidFill>
                <a:schemeClr val="bg1"/>
              </a:solidFill>
            </a:endParaRPr>
          </a:p>
        </p:txBody>
      </p:sp>
      <p:sp>
        <p:nvSpPr>
          <p:cNvPr id="9" name="TextBox 8">
            <a:extLst>
              <a:ext uri="{FF2B5EF4-FFF2-40B4-BE49-F238E27FC236}">
                <a16:creationId xmlns:a16="http://schemas.microsoft.com/office/drawing/2014/main" id="{5BDE5BDF-717A-6423-C482-6652E95BB7AD}"/>
              </a:ext>
            </a:extLst>
          </p:cNvPr>
          <p:cNvSpPr txBox="1"/>
          <p:nvPr/>
        </p:nvSpPr>
        <p:spPr>
          <a:xfrm>
            <a:off x="5456029" y="5240540"/>
            <a:ext cx="2640466" cy="584775"/>
          </a:xfrm>
          <a:prstGeom prst="rect">
            <a:avLst/>
          </a:prstGeom>
          <a:noFill/>
        </p:spPr>
        <p:txBody>
          <a:bodyPr wrap="none" rtlCol="0">
            <a:spAutoFit/>
          </a:bodyPr>
          <a:lstStyle/>
          <a:p>
            <a:r>
              <a:rPr lang="en-US" sz="3200" b="1" dirty="0"/>
              <a:t>1872 - 1954</a:t>
            </a:r>
          </a:p>
        </p:txBody>
      </p:sp>
      <p:sp>
        <p:nvSpPr>
          <p:cNvPr id="2" name="TextBox 1">
            <a:extLst>
              <a:ext uri="{FF2B5EF4-FFF2-40B4-BE49-F238E27FC236}">
                <a16:creationId xmlns:a16="http://schemas.microsoft.com/office/drawing/2014/main" id="{343DE504-6E21-5F07-CC34-A05BF016B0BA}"/>
              </a:ext>
            </a:extLst>
          </p:cNvPr>
          <p:cNvSpPr txBox="1"/>
          <p:nvPr/>
        </p:nvSpPr>
        <p:spPr>
          <a:xfrm>
            <a:off x="5456029" y="4046706"/>
            <a:ext cx="3023585" cy="461665"/>
          </a:xfrm>
          <a:prstGeom prst="rect">
            <a:avLst/>
          </a:prstGeom>
          <a:noFill/>
        </p:spPr>
        <p:txBody>
          <a:bodyPr wrap="none" rtlCol="0">
            <a:spAutoFit/>
          </a:bodyPr>
          <a:lstStyle/>
          <a:p>
            <a:r>
              <a:rPr lang="en-US" sz="2400" b="1" i="1" dirty="0"/>
              <a:t>She was a sculptor </a:t>
            </a:r>
          </a:p>
        </p:txBody>
      </p:sp>
    </p:spTree>
    <p:extLst>
      <p:ext uri="{BB962C8B-B14F-4D97-AF65-F5344CB8AC3E}">
        <p14:creationId xmlns:p14="http://schemas.microsoft.com/office/powerpoint/2010/main" val="237932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60A7F8-6B04-8F81-734D-AE4DFC12AFD7}"/>
              </a:ext>
            </a:extLst>
          </p:cNvPr>
          <p:cNvSpPr txBox="1"/>
          <p:nvPr/>
        </p:nvSpPr>
        <p:spPr>
          <a:xfrm>
            <a:off x="0" y="5690455"/>
            <a:ext cx="4725544" cy="954107"/>
          </a:xfrm>
          <a:prstGeom prst="rect">
            <a:avLst/>
          </a:prstGeom>
          <a:noFill/>
        </p:spPr>
        <p:txBody>
          <a:bodyPr wrap="square">
            <a:spAutoFit/>
          </a:bodyPr>
          <a:lstStyle/>
          <a:p>
            <a:pPr algn="ctr"/>
            <a:r>
              <a:rPr lang="en-US" sz="2800" b="1" i="0" u="none" strike="noStrike" dirty="0">
                <a:effectLst/>
                <a:latin typeface="+mj-lt"/>
                <a:cs typeface="Corsiva" pitchFamily="2" charset="-79"/>
              </a:rPr>
              <a:t>Henry Whitney Bellows</a:t>
            </a:r>
          </a:p>
          <a:p>
            <a:pPr algn="ctr"/>
            <a:r>
              <a:rPr lang="en-US" sz="2800" b="1" i="0" dirty="0">
                <a:solidFill>
                  <a:srgbClr val="000000"/>
                </a:solidFill>
                <a:effectLst/>
                <a:latin typeface="forum"/>
              </a:rPr>
              <a:t>1814–1882</a:t>
            </a:r>
            <a:endParaRPr lang="en-US" sz="2800" b="1" dirty="0">
              <a:latin typeface="+mj-lt"/>
            </a:endParaRPr>
          </a:p>
        </p:txBody>
      </p:sp>
      <p:sp>
        <p:nvSpPr>
          <p:cNvPr id="7" name="TextBox 6">
            <a:extLst>
              <a:ext uri="{FF2B5EF4-FFF2-40B4-BE49-F238E27FC236}">
                <a16:creationId xmlns:a16="http://schemas.microsoft.com/office/drawing/2014/main" id="{08487FFD-5FFE-E708-82D2-7C567FBA5CAC}"/>
              </a:ext>
            </a:extLst>
          </p:cNvPr>
          <p:cNvSpPr txBox="1"/>
          <p:nvPr/>
        </p:nvSpPr>
        <p:spPr>
          <a:xfrm>
            <a:off x="4034949" y="103769"/>
            <a:ext cx="5046706" cy="3539430"/>
          </a:xfrm>
          <a:prstGeom prst="rect">
            <a:avLst/>
          </a:prstGeom>
          <a:noFill/>
        </p:spPr>
        <p:txBody>
          <a:bodyPr wrap="square">
            <a:spAutoFit/>
          </a:bodyPr>
          <a:lstStyle/>
          <a:p>
            <a:r>
              <a:rPr lang="en-US" sz="2800" b="1" i="0" dirty="0">
                <a:solidFill>
                  <a:schemeClr val="bg1"/>
                </a:solidFill>
                <a:effectLst/>
              </a:rPr>
              <a:t>1886 – A bronze bas-relief of Henry Whitney Bellows by the well-known sculptor Augustus Saint-Gaudens (1848-1907) sits in our sanctuary. Saint-Gaudens was an American sculptor of the Beaux-Arts generation. </a:t>
            </a:r>
            <a:endParaRPr lang="en-US" sz="2800" b="1" dirty="0">
              <a:solidFill>
                <a:schemeClr val="bg1"/>
              </a:solidFill>
            </a:endParaRPr>
          </a:p>
        </p:txBody>
      </p:sp>
      <p:pic>
        <p:nvPicPr>
          <p:cNvPr id="8" name="Picture 7" descr="A statue of a person in a robe&#10;&#10;Description automatically generated">
            <a:extLst>
              <a:ext uri="{FF2B5EF4-FFF2-40B4-BE49-F238E27FC236}">
                <a16:creationId xmlns:a16="http://schemas.microsoft.com/office/drawing/2014/main" id="{781CC71C-DA64-2239-706A-EBAA5A34514C}"/>
              </a:ext>
            </a:extLst>
          </p:cNvPr>
          <p:cNvPicPr>
            <a:picLocks noChangeAspect="1"/>
          </p:cNvPicPr>
          <p:nvPr/>
        </p:nvPicPr>
        <p:blipFill>
          <a:blip r:embed="rId4"/>
          <a:stretch>
            <a:fillRect/>
          </a:stretch>
        </p:blipFill>
        <p:spPr>
          <a:xfrm>
            <a:off x="984605" y="103769"/>
            <a:ext cx="2603721" cy="5299121"/>
          </a:xfrm>
          <a:prstGeom prst="rect">
            <a:avLst/>
          </a:prstGeom>
        </p:spPr>
      </p:pic>
      <p:pic>
        <p:nvPicPr>
          <p:cNvPr id="11" name="Picture 10" descr="A person in a suit&#10;&#10;Description automatically generated">
            <a:extLst>
              <a:ext uri="{FF2B5EF4-FFF2-40B4-BE49-F238E27FC236}">
                <a16:creationId xmlns:a16="http://schemas.microsoft.com/office/drawing/2014/main" id="{7B8F296F-0782-5858-E0DB-4842A8D4ED9B}"/>
              </a:ext>
            </a:extLst>
          </p:cNvPr>
          <p:cNvPicPr>
            <a:picLocks noChangeAspect="1"/>
          </p:cNvPicPr>
          <p:nvPr/>
        </p:nvPicPr>
        <p:blipFill>
          <a:blip r:embed="rId5"/>
          <a:stretch>
            <a:fillRect/>
          </a:stretch>
        </p:blipFill>
        <p:spPr>
          <a:xfrm>
            <a:off x="6159323" y="4307727"/>
            <a:ext cx="1446821" cy="2190326"/>
          </a:xfrm>
          <a:prstGeom prst="rect">
            <a:avLst/>
          </a:prstGeom>
          <a:ln w="57150">
            <a:solidFill>
              <a:schemeClr val="tx1"/>
            </a:solidFill>
          </a:ln>
        </p:spPr>
      </p:pic>
    </p:spTree>
    <p:extLst>
      <p:ext uri="{BB962C8B-B14F-4D97-AF65-F5344CB8AC3E}">
        <p14:creationId xmlns:p14="http://schemas.microsoft.com/office/powerpoint/2010/main" val="3501115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0" y="123478"/>
            <a:ext cx="9144000" cy="584775"/>
          </a:xfrm>
          <a:prstGeom prst="rect">
            <a:avLst/>
          </a:prstGeom>
          <a:noFill/>
        </p:spPr>
        <p:txBody>
          <a:bodyPr wrap="square" rtlCol="0">
            <a:spAutoFit/>
          </a:bodyPr>
          <a:lstStyle/>
          <a:p>
            <a:r>
              <a:rPr lang="en-US" sz="3200" b="1" i="0" dirty="0">
                <a:solidFill>
                  <a:schemeClr val="bg1"/>
                </a:solidFill>
                <a:effectLst/>
                <a:latin typeface="+mj-lt"/>
              </a:rPr>
              <a:t>1888-Sarah Delano married James Roosevelt</a:t>
            </a:r>
            <a:endParaRPr lang="en-US" sz="3200" b="1" dirty="0">
              <a:solidFill>
                <a:schemeClr val="bg1"/>
              </a:solidFill>
              <a:latin typeface="+mj-lt"/>
            </a:endParaRPr>
          </a:p>
        </p:txBody>
      </p:sp>
      <p:sp>
        <p:nvSpPr>
          <p:cNvPr id="2" name="TextBox 1">
            <a:extLst>
              <a:ext uri="{FF2B5EF4-FFF2-40B4-BE49-F238E27FC236}">
                <a16:creationId xmlns:a16="http://schemas.microsoft.com/office/drawing/2014/main" id="{695370EA-6DF2-1D2A-A502-08506E88B206}"/>
              </a:ext>
            </a:extLst>
          </p:cNvPr>
          <p:cNvSpPr txBox="1"/>
          <p:nvPr/>
        </p:nvSpPr>
        <p:spPr>
          <a:xfrm>
            <a:off x="157119" y="708253"/>
            <a:ext cx="4413738" cy="4625818"/>
          </a:xfrm>
          <a:prstGeom prst="rect">
            <a:avLst/>
          </a:prstGeom>
          <a:noFill/>
        </p:spPr>
        <p:txBody>
          <a:bodyPr wrap="square" rtlCol="0">
            <a:spAutoFit/>
          </a:bodyPr>
          <a:lstStyle/>
          <a:p>
            <a:pPr algn="l" fontAlgn="base">
              <a:lnSpc>
                <a:spcPct val="150000"/>
              </a:lnSpc>
            </a:pPr>
            <a:r>
              <a:rPr lang="en-US" sz="2800" b="1" i="0" dirty="0">
                <a:solidFill>
                  <a:schemeClr val="bg1"/>
                </a:solidFill>
                <a:effectLst/>
                <a:latin typeface="+mj-lt"/>
              </a:rPr>
              <a:t>The Delano family were Unitarians and attended All Souls when they were at their Manhattan home</a:t>
            </a:r>
            <a:r>
              <a:rPr lang="en-US" sz="2800" dirty="0">
                <a:solidFill>
                  <a:schemeClr val="bg1"/>
                </a:solidFill>
                <a:latin typeface="forum"/>
              </a:rPr>
              <a:t>.</a:t>
            </a:r>
            <a:endParaRPr lang="en-US" sz="2800" b="0" i="0" dirty="0">
              <a:solidFill>
                <a:schemeClr val="bg1"/>
              </a:solidFill>
              <a:effectLst/>
            </a:endParaRPr>
          </a:p>
          <a:p>
            <a:pPr algn="l" fontAlgn="base">
              <a:lnSpc>
                <a:spcPct val="150000"/>
              </a:lnSpc>
            </a:pPr>
            <a:r>
              <a:rPr lang="en-US" sz="2800" b="0" i="0" dirty="0">
                <a:solidFill>
                  <a:srgbClr val="000000"/>
                </a:solidFill>
                <a:effectLst/>
                <a:latin typeface="forum"/>
              </a:rPr>
              <a:t>​</a:t>
            </a:r>
            <a:endParaRPr lang="en-US" sz="2800" b="0" i="0" dirty="0">
              <a:solidFill>
                <a:srgbClr val="000000"/>
              </a:solidFill>
              <a:effectLst/>
            </a:endParaRPr>
          </a:p>
          <a:p>
            <a:pPr>
              <a:lnSpc>
                <a:spcPct val="150000"/>
              </a:lnSpc>
            </a:pPr>
            <a:endParaRPr lang="en-US" sz="3200" b="1" dirty="0">
              <a:solidFill>
                <a:schemeClr val="bg1"/>
              </a:solidFill>
            </a:endParaRPr>
          </a:p>
        </p:txBody>
      </p:sp>
      <p:sp>
        <p:nvSpPr>
          <p:cNvPr id="3" name="TextBox 2">
            <a:extLst>
              <a:ext uri="{FF2B5EF4-FFF2-40B4-BE49-F238E27FC236}">
                <a16:creationId xmlns:a16="http://schemas.microsoft.com/office/drawing/2014/main" id="{6FBD9B37-C111-F927-3BCB-D9F68FE24889}"/>
              </a:ext>
            </a:extLst>
          </p:cNvPr>
          <p:cNvSpPr txBox="1"/>
          <p:nvPr/>
        </p:nvSpPr>
        <p:spPr>
          <a:xfrm>
            <a:off x="215235" y="4516674"/>
            <a:ext cx="6282547" cy="1815882"/>
          </a:xfrm>
          <a:prstGeom prst="rect">
            <a:avLst/>
          </a:prstGeom>
          <a:noFill/>
        </p:spPr>
        <p:txBody>
          <a:bodyPr wrap="square" rtlCol="0">
            <a:spAutoFit/>
          </a:bodyPr>
          <a:lstStyle/>
          <a:p>
            <a:r>
              <a:rPr lang="en-US" sz="2800" b="1" i="1" dirty="0"/>
              <a:t>Their son, Franklin Roosevelt was elected President of the United States in 1932 and considered himself Episcopalian. </a:t>
            </a:r>
          </a:p>
        </p:txBody>
      </p:sp>
      <p:pic>
        <p:nvPicPr>
          <p:cNvPr id="9" name="Picture 8" descr="A close-up of a person&#10;&#10;Description automatically generated">
            <a:extLst>
              <a:ext uri="{FF2B5EF4-FFF2-40B4-BE49-F238E27FC236}">
                <a16:creationId xmlns:a16="http://schemas.microsoft.com/office/drawing/2014/main" id="{B2E77398-F982-6E33-11D7-8996E20991A3}"/>
              </a:ext>
            </a:extLst>
          </p:cNvPr>
          <p:cNvPicPr>
            <a:picLocks noChangeAspect="1"/>
          </p:cNvPicPr>
          <p:nvPr/>
        </p:nvPicPr>
        <p:blipFill>
          <a:blip r:embed="rId4"/>
          <a:stretch>
            <a:fillRect/>
          </a:stretch>
        </p:blipFill>
        <p:spPr>
          <a:xfrm>
            <a:off x="4659923" y="908580"/>
            <a:ext cx="2621135" cy="2772508"/>
          </a:xfrm>
          <a:prstGeom prst="rect">
            <a:avLst/>
          </a:prstGeom>
          <a:ln w="57150">
            <a:solidFill>
              <a:schemeClr val="bg1"/>
            </a:solidFill>
          </a:ln>
        </p:spPr>
      </p:pic>
      <p:pic>
        <p:nvPicPr>
          <p:cNvPr id="6" name="Picture 5" descr="A person sitting in a chair&#10;&#10;Description automatically generated">
            <a:extLst>
              <a:ext uri="{FF2B5EF4-FFF2-40B4-BE49-F238E27FC236}">
                <a16:creationId xmlns:a16="http://schemas.microsoft.com/office/drawing/2014/main" id="{614692A5-857B-DF9F-2600-2162975FA1CA}"/>
              </a:ext>
            </a:extLst>
          </p:cNvPr>
          <p:cNvPicPr>
            <a:picLocks noChangeAspect="1"/>
          </p:cNvPicPr>
          <p:nvPr/>
        </p:nvPicPr>
        <p:blipFill>
          <a:blip r:embed="rId5"/>
          <a:stretch>
            <a:fillRect/>
          </a:stretch>
        </p:blipFill>
        <p:spPr>
          <a:xfrm>
            <a:off x="6392007" y="3207514"/>
            <a:ext cx="2584938" cy="3155145"/>
          </a:xfrm>
          <a:prstGeom prst="rect">
            <a:avLst/>
          </a:prstGeom>
          <a:ln w="57150">
            <a:solidFill>
              <a:schemeClr val="tx1"/>
            </a:solidFill>
          </a:ln>
        </p:spPr>
      </p:pic>
    </p:spTree>
    <p:extLst>
      <p:ext uri="{BB962C8B-B14F-4D97-AF65-F5344CB8AC3E}">
        <p14:creationId xmlns:p14="http://schemas.microsoft.com/office/powerpoint/2010/main" val="408071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6D25ABC-2A2F-3D78-363E-F06BF2512BCA}"/>
              </a:ext>
            </a:extLst>
          </p:cNvPr>
          <p:cNvSpPr txBox="1"/>
          <p:nvPr/>
        </p:nvSpPr>
        <p:spPr>
          <a:xfrm>
            <a:off x="193431" y="268138"/>
            <a:ext cx="8783515" cy="584775"/>
          </a:xfrm>
          <a:prstGeom prst="rect">
            <a:avLst/>
          </a:prstGeom>
          <a:noFill/>
        </p:spPr>
        <p:txBody>
          <a:bodyPr wrap="square">
            <a:spAutoFit/>
          </a:bodyPr>
          <a:lstStyle/>
          <a:p>
            <a:r>
              <a:rPr lang="en-US" sz="3200" b="1" i="0" dirty="0">
                <a:solidFill>
                  <a:schemeClr val="bg1"/>
                </a:solidFill>
                <a:effectLst/>
                <a:latin typeface="+mj-lt"/>
              </a:rPr>
              <a:t>The Women’s Alliance was formed in 1890</a:t>
            </a:r>
            <a:endParaRPr lang="en-US" sz="3200" dirty="0">
              <a:solidFill>
                <a:schemeClr val="bg1"/>
              </a:solidFill>
              <a:latin typeface="+mj-lt"/>
            </a:endParaRPr>
          </a:p>
        </p:txBody>
      </p:sp>
      <p:sp>
        <p:nvSpPr>
          <p:cNvPr id="11" name="TextBox 10">
            <a:extLst>
              <a:ext uri="{FF2B5EF4-FFF2-40B4-BE49-F238E27FC236}">
                <a16:creationId xmlns:a16="http://schemas.microsoft.com/office/drawing/2014/main" id="{1C36BE12-2EEE-F440-E563-35ADE1FAE7EF}"/>
              </a:ext>
            </a:extLst>
          </p:cNvPr>
          <p:cNvSpPr txBox="1"/>
          <p:nvPr/>
        </p:nvSpPr>
        <p:spPr>
          <a:xfrm>
            <a:off x="85315" y="1032930"/>
            <a:ext cx="5131441" cy="1569660"/>
          </a:xfrm>
          <a:prstGeom prst="rect">
            <a:avLst/>
          </a:prstGeom>
          <a:noFill/>
        </p:spPr>
        <p:txBody>
          <a:bodyPr wrap="square">
            <a:spAutoFit/>
          </a:bodyPr>
          <a:lstStyle/>
          <a:p>
            <a:r>
              <a:rPr lang="en-US" sz="3200" b="1" i="0" dirty="0">
                <a:solidFill>
                  <a:schemeClr val="bg1"/>
                </a:solidFill>
                <a:effectLst/>
                <a:latin typeface="forum"/>
              </a:rPr>
              <a:t>This organization took responsibility for running the very popular Church Fairs.  </a:t>
            </a:r>
            <a:endParaRPr lang="en-US" sz="3200" b="1" dirty="0">
              <a:solidFill>
                <a:schemeClr val="bg1"/>
              </a:solidFill>
            </a:endParaRPr>
          </a:p>
        </p:txBody>
      </p:sp>
      <p:pic>
        <p:nvPicPr>
          <p:cNvPr id="14" name="Picture 13" descr="A page of a book with text&#10;&#10;Description automatically generated">
            <a:extLst>
              <a:ext uri="{FF2B5EF4-FFF2-40B4-BE49-F238E27FC236}">
                <a16:creationId xmlns:a16="http://schemas.microsoft.com/office/drawing/2014/main" id="{37D365E7-BBF5-FB07-D154-1E7E743FCD79}"/>
              </a:ext>
            </a:extLst>
          </p:cNvPr>
          <p:cNvPicPr>
            <a:picLocks noChangeAspect="1"/>
          </p:cNvPicPr>
          <p:nvPr/>
        </p:nvPicPr>
        <p:blipFill>
          <a:blip r:embed="rId4"/>
          <a:stretch>
            <a:fillRect/>
          </a:stretch>
        </p:blipFill>
        <p:spPr>
          <a:xfrm>
            <a:off x="5299785" y="1032930"/>
            <a:ext cx="3202065" cy="5734797"/>
          </a:xfrm>
          <a:prstGeom prst="rect">
            <a:avLst/>
          </a:prstGeom>
          <a:ln w="57150">
            <a:solidFill>
              <a:schemeClr val="bg1"/>
            </a:solidFill>
          </a:ln>
        </p:spPr>
      </p:pic>
      <p:sp>
        <p:nvSpPr>
          <p:cNvPr id="15" name="TextBox 14">
            <a:extLst>
              <a:ext uri="{FF2B5EF4-FFF2-40B4-BE49-F238E27FC236}">
                <a16:creationId xmlns:a16="http://schemas.microsoft.com/office/drawing/2014/main" id="{859BFECA-B702-BB8F-A17A-4644A82009F5}"/>
              </a:ext>
            </a:extLst>
          </p:cNvPr>
          <p:cNvSpPr txBox="1"/>
          <p:nvPr/>
        </p:nvSpPr>
        <p:spPr>
          <a:xfrm>
            <a:off x="16456" y="2843262"/>
            <a:ext cx="4568732" cy="707886"/>
          </a:xfrm>
          <a:prstGeom prst="rect">
            <a:avLst/>
          </a:prstGeom>
          <a:noFill/>
        </p:spPr>
        <p:txBody>
          <a:bodyPr wrap="square" rtlCol="0">
            <a:spAutoFit/>
          </a:bodyPr>
          <a:lstStyle/>
          <a:p>
            <a:pPr algn="ctr"/>
            <a:r>
              <a:rPr lang="en-US" sz="2000" b="1" i="1" dirty="0">
                <a:solidFill>
                  <a:schemeClr val="bg1"/>
                </a:solidFill>
              </a:rPr>
              <a:t>Originally named “New York League of Unitarian Women”</a:t>
            </a:r>
          </a:p>
        </p:txBody>
      </p:sp>
      <p:pic>
        <p:nvPicPr>
          <p:cNvPr id="3" name="Picture 2" descr="A group of women posing for a photo&#10;&#10;Description automatically generated">
            <a:extLst>
              <a:ext uri="{FF2B5EF4-FFF2-40B4-BE49-F238E27FC236}">
                <a16:creationId xmlns:a16="http://schemas.microsoft.com/office/drawing/2014/main" id="{6B8BEB91-6F26-055E-1BDC-A5456E0ED804}"/>
              </a:ext>
            </a:extLst>
          </p:cNvPr>
          <p:cNvPicPr>
            <a:picLocks noChangeAspect="1"/>
          </p:cNvPicPr>
          <p:nvPr/>
        </p:nvPicPr>
        <p:blipFill>
          <a:blip r:embed="rId5"/>
          <a:stretch>
            <a:fillRect/>
          </a:stretch>
        </p:blipFill>
        <p:spPr>
          <a:xfrm>
            <a:off x="396142" y="4388684"/>
            <a:ext cx="4212845" cy="2364430"/>
          </a:xfrm>
          <a:prstGeom prst="rect">
            <a:avLst/>
          </a:prstGeom>
          <a:ln w="57150">
            <a:solidFill>
              <a:schemeClr val="tx1"/>
            </a:solidFill>
          </a:ln>
        </p:spPr>
      </p:pic>
      <p:sp>
        <p:nvSpPr>
          <p:cNvPr id="4" name="TextBox 3">
            <a:extLst>
              <a:ext uri="{FF2B5EF4-FFF2-40B4-BE49-F238E27FC236}">
                <a16:creationId xmlns:a16="http://schemas.microsoft.com/office/drawing/2014/main" id="{D8FF8D92-3D76-C5DC-176B-46C9399C3EA6}"/>
              </a:ext>
            </a:extLst>
          </p:cNvPr>
          <p:cNvSpPr txBox="1"/>
          <p:nvPr/>
        </p:nvSpPr>
        <p:spPr>
          <a:xfrm>
            <a:off x="676679" y="3900328"/>
            <a:ext cx="3651769" cy="400110"/>
          </a:xfrm>
          <a:prstGeom prst="rect">
            <a:avLst/>
          </a:prstGeom>
          <a:noFill/>
        </p:spPr>
        <p:txBody>
          <a:bodyPr wrap="none" rtlCol="0">
            <a:spAutoFit/>
          </a:bodyPr>
          <a:lstStyle/>
          <a:p>
            <a:r>
              <a:rPr lang="en-US" sz="2000" b="1" dirty="0"/>
              <a:t>Our 2024 Women’s Alliance</a:t>
            </a:r>
          </a:p>
        </p:txBody>
      </p:sp>
    </p:spTree>
    <p:extLst>
      <p:ext uri="{BB962C8B-B14F-4D97-AF65-F5344CB8AC3E}">
        <p14:creationId xmlns:p14="http://schemas.microsoft.com/office/powerpoint/2010/main" val="161967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C2FCFB39-FCA7-C4F1-325E-215023D86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001" y="0"/>
            <a:ext cx="6335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10ACA6-B4F3-84A0-D417-EC0BAA34BEE0}"/>
              </a:ext>
            </a:extLst>
          </p:cNvPr>
          <p:cNvSpPr txBox="1"/>
          <p:nvPr/>
        </p:nvSpPr>
        <p:spPr>
          <a:xfrm>
            <a:off x="303865" y="391885"/>
            <a:ext cx="2351733" cy="1569660"/>
          </a:xfrm>
          <a:prstGeom prst="rect">
            <a:avLst/>
          </a:prstGeom>
          <a:noFill/>
        </p:spPr>
        <p:txBody>
          <a:bodyPr wrap="none" rtlCol="0">
            <a:spAutoFit/>
          </a:bodyPr>
          <a:lstStyle/>
          <a:p>
            <a:pPr algn="ctr"/>
            <a:r>
              <a:rPr lang="en-US" sz="3200" b="1" dirty="0">
                <a:solidFill>
                  <a:schemeClr val="bg1"/>
                </a:solidFill>
              </a:rPr>
              <a:t>Early </a:t>
            </a:r>
          </a:p>
          <a:p>
            <a:pPr algn="ctr"/>
            <a:r>
              <a:rPr lang="en-US" sz="3200" b="1" dirty="0">
                <a:solidFill>
                  <a:schemeClr val="bg1"/>
                </a:solidFill>
              </a:rPr>
              <a:t>Women of </a:t>
            </a:r>
          </a:p>
          <a:p>
            <a:pPr algn="ctr"/>
            <a:r>
              <a:rPr lang="en-US" sz="3200" b="1" dirty="0">
                <a:solidFill>
                  <a:schemeClr val="bg1"/>
                </a:solidFill>
              </a:rPr>
              <a:t>All Souls</a:t>
            </a:r>
          </a:p>
        </p:txBody>
      </p:sp>
      <p:sp>
        <p:nvSpPr>
          <p:cNvPr id="10" name="TextBox 9">
            <a:extLst>
              <a:ext uri="{FF2B5EF4-FFF2-40B4-BE49-F238E27FC236}">
                <a16:creationId xmlns:a16="http://schemas.microsoft.com/office/drawing/2014/main" id="{2E94D8CC-52CF-336F-E93C-728639AB9BCF}"/>
              </a:ext>
            </a:extLst>
          </p:cNvPr>
          <p:cNvSpPr txBox="1"/>
          <p:nvPr/>
        </p:nvSpPr>
        <p:spPr>
          <a:xfrm>
            <a:off x="0" y="3900329"/>
            <a:ext cx="3341077" cy="2810321"/>
          </a:xfrm>
          <a:prstGeom prst="rect">
            <a:avLst/>
          </a:prstGeom>
          <a:noFill/>
        </p:spPr>
        <p:txBody>
          <a:bodyPr wrap="square" rtlCol="0">
            <a:spAutoFit/>
          </a:bodyPr>
          <a:lstStyle/>
          <a:p>
            <a:pPr>
              <a:lnSpc>
                <a:spcPct val="150000"/>
              </a:lnSpc>
            </a:pPr>
            <a:r>
              <a:rPr lang="en-US" sz="2000" b="1" dirty="0"/>
              <a:t>Lucy Channing Russell</a:t>
            </a:r>
          </a:p>
          <a:p>
            <a:pPr>
              <a:lnSpc>
                <a:spcPct val="150000"/>
              </a:lnSpc>
            </a:pPr>
            <a:r>
              <a:rPr lang="en-US" sz="2000" b="1" dirty="0"/>
              <a:t>Georgina Schuyler</a:t>
            </a:r>
          </a:p>
          <a:p>
            <a:pPr>
              <a:lnSpc>
                <a:spcPct val="150000"/>
              </a:lnSpc>
            </a:pPr>
            <a:r>
              <a:rPr lang="en-US" sz="2000" b="1" dirty="0"/>
              <a:t>Catharine Sedgwick</a:t>
            </a:r>
          </a:p>
          <a:p>
            <a:pPr>
              <a:lnSpc>
                <a:spcPct val="150000"/>
              </a:lnSpc>
            </a:pPr>
            <a:r>
              <a:rPr lang="en-US" sz="2000" b="1" dirty="0"/>
              <a:t>Vilma Williams</a:t>
            </a:r>
          </a:p>
          <a:p>
            <a:pPr>
              <a:lnSpc>
                <a:spcPct val="150000"/>
              </a:lnSpc>
            </a:pPr>
            <a:r>
              <a:rPr lang="en-US" sz="2000" b="1" dirty="0"/>
              <a:t>Eliza Bellows</a:t>
            </a:r>
          </a:p>
          <a:p>
            <a:pPr>
              <a:lnSpc>
                <a:spcPct val="150000"/>
              </a:lnSpc>
            </a:pPr>
            <a:r>
              <a:rPr lang="en-US" sz="2000" b="1" dirty="0"/>
              <a:t>Louisa Lee Schuyler</a:t>
            </a:r>
          </a:p>
        </p:txBody>
      </p:sp>
    </p:spTree>
    <p:extLst>
      <p:ext uri="{BB962C8B-B14F-4D97-AF65-F5344CB8AC3E}">
        <p14:creationId xmlns:p14="http://schemas.microsoft.com/office/powerpoint/2010/main" val="2955039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106052" y="748122"/>
            <a:ext cx="3022991" cy="2404085"/>
          </a:xfrm>
        </p:spPr>
        <p:txBody>
          <a:bodyPr anchor="b">
            <a:noAutofit/>
          </a:bodyPr>
          <a:lstStyle/>
          <a:p>
            <a:r>
              <a:rPr lang="en-US" sz="3600" i="0" u="none" strike="noStrike" dirty="0">
                <a:effectLst/>
                <a:latin typeface="Arial" panose="020B0604020202020204" pitchFamily="34" charset="0"/>
              </a:rPr>
              <a:t>Our first building was at Broadway and Reade Street. </a:t>
            </a:r>
            <a:endParaRPr lang="en-US" sz="3600"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362331" y="4006508"/>
            <a:ext cx="4037158" cy="2218198"/>
          </a:xfrm>
        </p:spPr>
        <p:txBody>
          <a:bodyPr anchor="t">
            <a:noAutofit/>
          </a:bodyPr>
          <a:lstStyle/>
          <a:p>
            <a:r>
              <a:rPr lang="en-US" sz="3200" b="1" dirty="0">
                <a:solidFill>
                  <a:schemeClr val="tx1"/>
                </a:solidFill>
              </a:rPr>
              <a:t>Known </a:t>
            </a:r>
          </a:p>
          <a:p>
            <a:r>
              <a:rPr lang="en-US" sz="3200" b="1" dirty="0">
                <a:solidFill>
                  <a:schemeClr val="tx1"/>
                </a:solidFill>
              </a:rPr>
              <a:t>originally as</a:t>
            </a:r>
          </a:p>
          <a:p>
            <a:r>
              <a:rPr lang="en-US" sz="3200" b="1" dirty="0">
                <a:solidFill>
                  <a:schemeClr val="tx1"/>
                </a:solidFill>
              </a:rPr>
              <a:t>First Church</a:t>
            </a:r>
          </a:p>
          <a:p>
            <a:r>
              <a:rPr lang="en-US" sz="3200" b="1" dirty="0">
                <a:solidFill>
                  <a:schemeClr val="tx1"/>
                </a:solidFill>
              </a:rPr>
              <a:t>In 1820</a:t>
            </a:r>
          </a:p>
        </p:txBody>
      </p:sp>
      <p:pic>
        <p:nvPicPr>
          <p:cNvPr id="5" name="Picture 4" descr="A building with columns and a couple people standing outside&#10;&#10;Description automatically generated">
            <a:extLst>
              <a:ext uri="{FF2B5EF4-FFF2-40B4-BE49-F238E27FC236}">
                <a16:creationId xmlns:a16="http://schemas.microsoft.com/office/drawing/2014/main" id="{4C71E5C5-14ED-5EE8-5491-9063ADFAB9D1}"/>
              </a:ext>
            </a:extLst>
          </p:cNvPr>
          <p:cNvPicPr>
            <a:picLocks noChangeAspect="1"/>
          </p:cNvPicPr>
          <p:nvPr/>
        </p:nvPicPr>
        <p:blipFill>
          <a:blip r:embed="rId4"/>
          <a:stretch>
            <a:fillRect/>
          </a:stretch>
        </p:blipFill>
        <p:spPr>
          <a:xfrm>
            <a:off x="3310209" y="633294"/>
            <a:ext cx="5441773" cy="5129893"/>
          </a:xfrm>
          <a:prstGeom prst="rect">
            <a:avLst/>
          </a:prstGeom>
          <a:ln w="76200">
            <a:solidFill>
              <a:schemeClr val="bg1"/>
            </a:solidFill>
          </a:ln>
        </p:spPr>
      </p:pic>
    </p:spTree>
    <p:extLst>
      <p:ext uri="{BB962C8B-B14F-4D97-AF65-F5344CB8AC3E}">
        <p14:creationId xmlns:p14="http://schemas.microsoft.com/office/powerpoint/2010/main" val="349416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large crowd of people in a room&#10;&#10;Description automatically generated">
            <a:extLst>
              <a:ext uri="{FF2B5EF4-FFF2-40B4-BE49-F238E27FC236}">
                <a16:creationId xmlns:a16="http://schemas.microsoft.com/office/drawing/2014/main" id="{50EC408A-F0D4-9C99-811E-2412399593C8}"/>
              </a:ext>
            </a:extLst>
          </p:cNvPr>
          <p:cNvPicPr>
            <a:picLocks noChangeAspect="1"/>
          </p:cNvPicPr>
          <p:nvPr/>
        </p:nvPicPr>
        <p:blipFill>
          <a:blip r:embed="rId4"/>
          <a:stretch>
            <a:fillRect/>
          </a:stretch>
        </p:blipFill>
        <p:spPr>
          <a:xfrm>
            <a:off x="1949450" y="1776568"/>
            <a:ext cx="4416181" cy="2855013"/>
          </a:xfrm>
          <a:prstGeom prst="rect">
            <a:avLst/>
          </a:prstGeom>
          <a:ln w="57150">
            <a:solidFill>
              <a:schemeClr val="bg1"/>
            </a:solidFill>
          </a:ln>
        </p:spPr>
      </p:pic>
      <p:sp>
        <p:nvSpPr>
          <p:cNvPr id="4" name="TextBox 3">
            <a:extLst>
              <a:ext uri="{FF2B5EF4-FFF2-40B4-BE49-F238E27FC236}">
                <a16:creationId xmlns:a16="http://schemas.microsoft.com/office/drawing/2014/main" id="{AF9A8BEE-3D5B-AE8A-C605-F8F84D4B20FB}"/>
              </a:ext>
            </a:extLst>
          </p:cNvPr>
          <p:cNvSpPr txBox="1"/>
          <p:nvPr/>
        </p:nvSpPr>
        <p:spPr>
          <a:xfrm>
            <a:off x="258229" y="103455"/>
            <a:ext cx="8686800" cy="1569660"/>
          </a:xfrm>
          <a:prstGeom prst="rect">
            <a:avLst/>
          </a:prstGeom>
          <a:noFill/>
        </p:spPr>
        <p:txBody>
          <a:bodyPr wrap="square" rtlCol="0">
            <a:spAutoFit/>
          </a:bodyPr>
          <a:lstStyle/>
          <a:p>
            <a:r>
              <a:rPr lang="en-US" sz="3200" b="1" i="0" dirty="0">
                <a:solidFill>
                  <a:schemeClr val="bg1"/>
                </a:solidFill>
                <a:effectLst/>
                <a:latin typeface="+mj-lt"/>
              </a:rPr>
              <a:t>1861 – </a:t>
            </a:r>
            <a:r>
              <a:rPr lang="en-US" sz="3200" b="1" i="0" u="sng" dirty="0">
                <a:solidFill>
                  <a:schemeClr val="bg1"/>
                </a:solidFill>
                <a:effectLst/>
                <a:latin typeface="+mj-lt"/>
              </a:rPr>
              <a:t>The Woman’s Central Association of Relief for the Army</a:t>
            </a:r>
            <a:r>
              <a:rPr lang="en-US" sz="3200" b="1" i="0" dirty="0">
                <a:solidFill>
                  <a:schemeClr val="bg1"/>
                </a:solidFill>
                <a:effectLst/>
                <a:latin typeface="+mj-lt"/>
              </a:rPr>
              <a:t> was formed at this ladies meeting at Cooper Union.</a:t>
            </a:r>
            <a:r>
              <a:rPr lang="en-US" sz="3200" b="0" i="0" dirty="0">
                <a:solidFill>
                  <a:schemeClr val="bg1"/>
                </a:solidFill>
                <a:effectLst/>
                <a:latin typeface="+mj-lt"/>
              </a:rPr>
              <a:t> </a:t>
            </a:r>
            <a:endParaRPr lang="en-US" sz="3200" dirty="0">
              <a:solidFill>
                <a:schemeClr val="bg1"/>
              </a:solidFill>
              <a:latin typeface="+mj-lt"/>
            </a:endParaRPr>
          </a:p>
        </p:txBody>
      </p:sp>
      <p:sp>
        <p:nvSpPr>
          <p:cNvPr id="8" name="TextBox 7">
            <a:extLst>
              <a:ext uri="{FF2B5EF4-FFF2-40B4-BE49-F238E27FC236}">
                <a16:creationId xmlns:a16="http://schemas.microsoft.com/office/drawing/2014/main" id="{FFBA7841-2533-0349-57F6-F1BDDBB911F5}"/>
              </a:ext>
            </a:extLst>
          </p:cNvPr>
          <p:cNvSpPr txBox="1"/>
          <p:nvPr/>
        </p:nvSpPr>
        <p:spPr>
          <a:xfrm>
            <a:off x="63833" y="4650047"/>
            <a:ext cx="9080167" cy="1200329"/>
          </a:xfrm>
          <a:prstGeom prst="rect">
            <a:avLst/>
          </a:prstGeom>
          <a:noFill/>
        </p:spPr>
        <p:txBody>
          <a:bodyPr wrap="square">
            <a:spAutoFit/>
          </a:bodyPr>
          <a:lstStyle/>
          <a:p>
            <a:r>
              <a:rPr lang="en-US" sz="2400" b="1" i="1" u="sng" dirty="0">
                <a:solidFill>
                  <a:srgbClr val="000000"/>
                </a:solidFill>
                <a:effectLst/>
                <a:latin typeface="+mj-lt"/>
              </a:rPr>
              <a:t>Louisa Lee Schuyler</a:t>
            </a:r>
            <a:r>
              <a:rPr lang="en-US" sz="2400" b="1" i="1" dirty="0">
                <a:solidFill>
                  <a:srgbClr val="000000"/>
                </a:solidFill>
                <a:effectLst/>
                <a:latin typeface="+mj-lt"/>
              </a:rPr>
              <a:t>, an All Souls member, became the secretary in</a:t>
            </a:r>
            <a:r>
              <a:rPr lang="en-US" sz="2400" b="1" i="1" dirty="0">
                <a:solidFill>
                  <a:srgbClr val="000000"/>
                </a:solidFill>
                <a:latin typeface="+mj-lt"/>
              </a:rPr>
              <a:t> 1863.</a:t>
            </a:r>
          </a:p>
          <a:p>
            <a:r>
              <a:rPr lang="en-US" sz="2400" b="1" i="1" dirty="0">
                <a:solidFill>
                  <a:srgbClr val="000000"/>
                </a:solidFill>
                <a:latin typeface="+mj-lt"/>
              </a:rPr>
              <a:t> </a:t>
            </a:r>
          </a:p>
        </p:txBody>
      </p:sp>
      <p:sp>
        <p:nvSpPr>
          <p:cNvPr id="2" name="TextBox 1">
            <a:extLst>
              <a:ext uri="{FF2B5EF4-FFF2-40B4-BE49-F238E27FC236}">
                <a16:creationId xmlns:a16="http://schemas.microsoft.com/office/drawing/2014/main" id="{463627FF-733A-C74F-7E76-84AC01E81B7C}"/>
              </a:ext>
            </a:extLst>
          </p:cNvPr>
          <p:cNvSpPr txBox="1"/>
          <p:nvPr/>
        </p:nvSpPr>
        <p:spPr>
          <a:xfrm>
            <a:off x="6395" y="5465046"/>
            <a:ext cx="8945032" cy="1261884"/>
          </a:xfrm>
          <a:prstGeom prst="rect">
            <a:avLst/>
          </a:prstGeom>
          <a:noFill/>
        </p:spPr>
        <p:txBody>
          <a:bodyPr wrap="square" rtlCol="0">
            <a:spAutoFit/>
          </a:bodyPr>
          <a:lstStyle/>
          <a:p>
            <a:r>
              <a:rPr lang="en-US" sz="2400" b="1" i="1" u="sng" dirty="0">
                <a:solidFill>
                  <a:srgbClr val="000000"/>
                </a:solidFill>
                <a:effectLst/>
                <a:latin typeface="+mj-lt"/>
              </a:rPr>
              <a:t>Rev. Henry </a:t>
            </a:r>
            <a:r>
              <a:rPr lang="en-US" sz="2800" b="1" i="1" u="sng" dirty="0">
                <a:solidFill>
                  <a:srgbClr val="000000"/>
                </a:solidFill>
                <a:effectLst/>
                <a:latin typeface="+mj-lt"/>
              </a:rPr>
              <a:t>Bellows</a:t>
            </a:r>
            <a:r>
              <a:rPr lang="en-US" sz="2400" b="1" i="1" u="sng" dirty="0">
                <a:solidFill>
                  <a:srgbClr val="000000"/>
                </a:solidFill>
                <a:effectLst/>
                <a:latin typeface="+mj-lt"/>
              </a:rPr>
              <a:t>, </a:t>
            </a:r>
            <a:r>
              <a:rPr lang="en-US" sz="2400" b="1" i="1" dirty="0">
                <a:solidFill>
                  <a:srgbClr val="000000"/>
                </a:solidFill>
                <a:effectLst/>
                <a:latin typeface="+mj-lt"/>
              </a:rPr>
              <a:t>lead 50 ladies to start planning a Metropolitan Fair to raise funds and supplies for the Union Army.</a:t>
            </a:r>
            <a:endParaRPr lang="en-US" sz="2400" i="1" dirty="0">
              <a:latin typeface="+mj-lt"/>
            </a:endParaRPr>
          </a:p>
        </p:txBody>
      </p:sp>
    </p:spTree>
    <p:extLst>
      <p:ext uri="{BB962C8B-B14F-4D97-AF65-F5344CB8AC3E}">
        <p14:creationId xmlns:p14="http://schemas.microsoft.com/office/powerpoint/2010/main" val="3099256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1A0DC93B-6C87-89E4-F178-088359595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857" y="612321"/>
            <a:ext cx="4431038" cy="615587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26C03C-A91F-5868-8DE9-19C860E59410}"/>
              </a:ext>
            </a:extLst>
          </p:cNvPr>
          <p:cNvSpPr txBox="1"/>
          <p:nvPr/>
        </p:nvSpPr>
        <p:spPr>
          <a:xfrm>
            <a:off x="1" y="89807"/>
            <a:ext cx="4571999" cy="4543873"/>
          </a:xfrm>
          <a:prstGeom prst="rect">
            <a:avLst/>
          </a:prstGeom>
          <a:noFill/>
        </p:spPr>
        <p:txBody>
          <a:bodyPr wrap="square">
            <a:spAutoFit/>
          </a:bodyPr>
          <a:lstStyle/>
          <a:p>
            <a:pPr rtl="0">
              <a:lnSpc>
                <a:spcPct val="150000"/>
              </a:lnSpc>
              <a:spcBef>
                <a:spcPts val="0"/>
              </a:spcBef>
              <a:spcAft>
                <a:spcPts val="1600"/>
              </a:spcAft>
            </a:pPr>
            <a:r>
              <a:rPr lang="en-US" sz="2800" b="1" i="0" u="none" strike="noStrike" dirty="0">
                <a:solidFill>
                  <a:schemeClr val="bg1"/>
                </a:solidFill>
                <a:effectLst/>
                <a:latin typeface="Arial" panose="020B0604020202020204" pitchFamily="34" charset="0"/>
              </a:rPr>
              <a:t>Catharine Sedgwick was an All Souls member and the most famous novelists of her time. </a:t>
            </a:r>
            <a:r>
              <a:rPr lang="en-US" sz="2800" b="1" i="1" u="none" strike="noStrike" dirty="0">
                <a:solidFill>
                  <a:schemeClr val="bg1"/>
                </a:solidFill>
                <a:effectLst/>
                <a:latin typeface="Arial" panose="020B0604020202020204" pitchFamily="34" charset="0"/>
              </a:rPr>
              <a:t>Hope Leslie</a:t>
            </a:r>
            <a:r>
              <a:rPr lang="en-US" sz="2800" b="1" i="0" u="none" strike="noStrike" dirty="0">
                <a:solidFill>
                  <a:schemeClr val="bg1"/>
                </a:solidFill>
                <a:effectLst/>
                <a:latin typeface="Arial" panose="020B0604020202020204" pitchFamily="34" charset="0"/>
              </a:rPr>
              <a:t> (1827) is her best-known novel. </a:t>
            </a:r>
            <a:br>
              <a:rPr lang="en-US" sz="2800" b="1" dirty="0">
                <a:solidFill>
                  <a:schemeClr val="bg1"/>
                </a:solidFill>
              </a:rPr>
            </a:br>
            <a:endParaRPr lang="en-US" sz="2800" b="1" dirty="0">
              <a:solidFill>
                <a:schemeClr val="bg1"/>
              </a:solidFill>
            </a:endParaRPr>
          </a:p>
        </p:txBody>
      </p:sp>
      <p:sp>
        <p:nvSpPr>
          <p:cNvPr id="6" name="TextBox 5">
            <a:extLst>
              <a:ext uri="{FF2B5EF4-FFF2-40B4-BE49-F238E27FC236}">
                <a16:creationId xmlns:a16="http://schemas.microsoft.com/office/drawing/2014/main" id="{C065CD95-82FF-431C-1190-B26C820877B4}"/>
              </a:ext>
            </a:extLst>
          </p:cNvPr>
          <p:cNvSpPr txBox="1"/>
          <p:nvPr/>
        </p:nvSpPr>
        <p:spPr>
          <a:xfrm>
            <a:off x="5265805" y="63476"/>
            <a:ext cx="3878195" cy="461665"/>
          </a:xfrm>
          <a:prstGeom prst="rect">
            <a:avLst/>
          </a:prstGeom>
          <a:noFill/>
        </p:spPr>
        <p:txBody>
          <a:bodyPr wrap="square">
            <a:spAutoFit/>
          </a:bodyPr>
          <a:lstStyle/>
          <a:p>
            <a:r>
              <a:rPr lang="en-US" sz="2400" b="1" i="0" u="none" strike="noStrike" dirty="0">
                <a:solidFill>
                  <a:schemeClr val="bg1"/>
                </a:solidFill>
                <a:effectLst/>
                <a:latin typeface="Arial" panose="020B0604020202020204" pitchFamily="34" charset="0"/>
              </a:rPr>
              <a:t>Catharine Sedgwick </a:t>
            </a:r>
            <a:endParaRPr lang="en-US" sz="2400" b="1" dirty="0"/>
          </a:p>
        </p:txBody>
      </p:sp>
      <p:sp>
        <p:nvSpPr>
          <p:cNvPr id="8" name="TextBox 7">
            <a:extLst>
              <a:ext uri="{FF2B5EF4-FFF2-40B4-BE49-F238E27FC236}">
                <a16:creationId xmlns:a16="http://schemas.microsoft.com/office/drawing/2014/main" id="{BB4977B7-F07F-F1E4-6E60-5D560819EC70}"/>
              </a:ext>
            </a:extLst>
          </p:cNvPr>
          <p:cNvSpPr txBox="1"/>
          <p:nvPr/>
        </p:nvSpPr>
        <p:spPr>
          <a:xfrm>
            <a:off x="894695" y="4736284"/>
            <a:ext cx="3066784" cy="584775"/>
          </a:xfrm>
          <a:prstGeom prst="rect">
            <a:avLst/>
          </a:prstGeom>
          <a:noFill/>
        </p:spPr>
        <p:txBody>
          <a:bodyPr wrap="square">
            <a:spAutoFit/>
          </a:bodyPr>
          <a:lstStyle/>
          <a:p>
            <a:r>
              <a:rPr lang="en-US" sz="3200" b="1" i="0" u="none" strike="noStrike" dirty="0">
                <a:effectLst/>
                <a:latin typeface="+mj-lt"/>
                <a:cs typeface="Corsiva" pitchFamily="2" charset="-79"/>
              </a:rPr>
              <a:t>1789–1867</a:t>
            </a:r>
            <a:endParaRPr lang="en-US" sz="3200" b="1" dirty="0">
              <a:latin typeface="+mj-lt"/>
            </a:endParaRPr>
          </a:p>
        </p:txBody>
      </p:sp>
    </p:spTree>
    <p:extLst>
      <p:ext uri="{BB962C8B-B14F-4D97-AF65-F5344CB8AC3E}">
        <p14:creationId xmlns:p14="http://schemas.microsoft.com/office/powerpoint/2010/main" val="46675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C5205FA-CF3D-80AE-0BF3-B945CCF5EEDA}"/>
              </a:ext>
            </a:extLst>
          </p:cNvPr>
          <p:cNvSpPr txBox="1"/>
          <p:nvPr/>
        </p:nvSpPr>
        <p:spPr>
          <a:xfrm>
            <a:off x="105549" y="811937"/>
            <a:ext cx="9141713" cy="2062103"/>
          </a:xfrm>
          <a:prstGeom prst="rect">
            <a:avLst/>
          </a:prstGeom>
          <a:noFill/>
        </p:spPr>
        <p:txBody>
          <a:bodyPr wrap="square" rtlCol="0">
            <a:spAutoFit/>
          </a:bodyPr>
          <a:lstStyle/>
          <a:p>
            <a:r>
              <a:rPr lang="en-US" sz="3200" b="1" dirty="0">
                <a:solidFill>
                  <a:schemeClr val="bg1"/>
                </a:solidFill>
              </a:rPr>
              <a:t>Married William Ware, All Souls minister.  </a:t>
            </a:r>
          </a:p>
          <a:p>
            <a:r>
              <a:rPr lang="en-US" sz="3200" b="1" dirty="0">
                <a:solidFill>
                  <a:schemeClr val="bg1"/>
                </a:solidFill>
              </a:rPr>
              <a:t>She was the daughter of Dr. Benjamin Waterhouse, the Harvard physician who introduced the smallpox vaccine in America.</a:t>
            </a:r>
          </a:p>
        </p:txBody>
      </p:sp>
      <p:sp>
        <p:nvSpPr>
          <p:cNvPr id="9" name="TextBox 8">
            <a:extLst>
              <a:ext uri="{FF2B5EF4-FFF2-40B4-BE49-F238E27FC236}">
                <a16:creationId xmlns:a16="http://schemas.microsoft.com/office/drawing/2014/main" id="{04E1ECEC-B8AE-6115-E6CE-DE37CB476919}"/>
              </a:ext>
            </a:extLst>
          </p:cNvPr>
          <p:cNvSpPr txBox="1"/>
          <p:nvPr/>
        </p:nvSpPr>
        <p:spPr>
          <a:xfrm>
            <a:off x="5638063" y="4793075"/>
            <a:ext cx="2611316" cy="584775"/>
          </a:xfrm>
          <a:prstGeom prst="rect">
            <a:avLst/>
          </a:prstGeom>
          <a:noFill/>
        </p:spPr>
        <p:txBody>
          <a:bodyPr wrap="square" rtlCol="0">
            <a:spAutoFit/>
          </a:bodyPr>
          <a:lstStyle/>
          <a:p>
            <a:r>
              <a:rPr lang="en-US" sz="3200" b="1" i="1" dirty="0"/>
              <a:t>1799-1872</a:t>
            </a:r>
            <a:endParaRPr lang="en-US" sz="3200" i="1" dirty="0"/>
          </a:p>
        </p:txBody>
      </p:sp>
      <p:sp>
        <p:nvSpPr>
          <p:cNvPr id="2" name="TextBox 1">
            <a:extLst>
              <a:ext uri="{FF2B5EF4-FFF2-40B4-BE49-F238E27FC236}">
                <a16:creationId xmlns:a16="http://schemas.microsoft.com/office/drawing/2014/main" id="{861A6175-01D1-8146-0E67-2DAE27BCB1F7}"/>
              </a:ext>
            </a:extLst>
          </p:cNvPr>
          <p:cNvSpPr txBox="1"/>
          <p:nvPr/>
        </p:nvSpPr>
        <p:spPr>
          <a:xfrm>
            <a:off x="2259623" y="141126"/>
            <a:ext cx="4833567" cy="584775"/>
          </a:xfrm>
          <a:prstGeom prst="rect">
            <a:avLst/>
          </a:prstGeom>
          <a:noFill/>
        </p:spPr>
        <p:txBody>
          <a:bodyPr wrap="none" rtlCol="0">
            <a:spAutoFit/>
          </a:bodyPr>
          <a:lstStyle/>
          <a:p>
            <a:r>
              <a:rPr lang="en-US" sz="3200" b="1" dirty="0">
                <a:solidFill>
                  <a:schemeClr val="bg1"/>
                </a:solidFill>
              </a:rPr>
              <a:t>Mary Waterhouse Ware</a:t>
            </a:r>
          </a:p>
        </p:txBody>
      </p:sp>
      <p:pic>
        <p:nvPicPr>
          <p:cNvPr id="10" name="Picture 9" descr="Close-up of a person wearing a hat&#10;&#10;Description automatically generated">
            <a:extLst>
              <a:ext uri="{FF2B5EF4-FFF2-40B4-BE49-F238E27FC236}">
                <a16:creationId xmlns:a16="http://schemas.microsoft.com/office/drawing/2014/main" id="{F1AE2577-2C16-919B-B4D5-401ECC6AFCC0}"/>
              </a:ext>
            </a:extLst>
          </p:cNvPr>
          <p:cNvPicPr>
            <a:picLocks noChangeAspect="1"/>
          </p:cNvPicPr>
          <p:nvPr/>
        </p:nvPicPr>
        <p:blipFill>
          <a:blip r:embed="rId4"/>
          <a:stretch>
            <a:fillRect/>
          </a:stretch>
        </p:blipFill>
        <p:spPr>
          <a:xfrm>
            <a:off x="783110" y="3041189"/>
            <a:ext cx="2953025" cy="3735607"/>
          </a:xfrm>
          <a:prstGeom prst="rect">
            <a:avLst/>
          </a:prstGeom>
          <a:ln w="57150">
            <a:solidFill>
              <a:schemeClr val="bg1"/>
            </a:solidFill>
          </a:ln>
        </p:spPr>
      </p:pic>
    </p:spTree>
    <p:extLst>
      <p:ext uri="{BB962C8B-B14F-4D97-AF65-F5344CB8AC3E}">
        <p14:creationId xmlns:p14="http://schemas.microsoft.com/office/powerpoint/2010/main" val="76368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5144B32-5FD4-49DA-EB55-40A2AB954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34" y="1493679"/>
            <a:ext cx="3949845" cy="48133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A5C6CB-D0DF-BE27-0925-7CED5C435777}"/>
              </a:ext>
            </a:extLst>
          </p:cNvPr>
          <p:cNvSpPr txBox="1"/>
          <p:nvPr/>
        </p:nvSpPr>
        <p:spPr>
          <a:xfrm>
            <a:off x="5255603" y="360836"/>
            <a:ext cx="3501536" cy="584775"/>
          </a:xfrm>
          <a:prstGeom prst="rect">
            <a:avLst/>
          </a:prstGeom>
          <a:noFill/>
        </p:spPr>
        <p:txBody>
          <a:bodyPr wrap="square">
            <a:spAutoFit/>
          </a:bodyPr>
          <a:lstStyle/>
          <a:p>
            <a:r>
              <a:rPr lang="en-US" sz="3200" b="1" i="0" u="none" strike="noStrike" dirty="0">
                <a:solidFill>
                  <a:schemeClr val="bg1"/>
                </a:solidFill>
                <a:effectLst/>
                <a:latin typeface="+mj-lt"/>
              </a:rPr>
              <a:t>Herman Melville</a:t>
            </a:r>
            <a:endParaRPr lang="en-US" sz="3200" b="1" dirty="0">
              <a:solidFill>
                <a:schemeClr val="bg1"/>
              </a:solidFill>
              <a:latin typeface="+mj-lt"/>
            </a:endParaRPr>
          </a:p>
        </p:txBody>
      </p:sp>
      <p:sp>
        <p:nvSpPr>
          <p:cNvPr id="6" name="TextBox 5">
            <a:extLst>
              <a:ext uri="{FF2B5EF4-FFF2-40B4-BE49-F238E27FC236}">
                <a16:creationId xmlns:a16="http://schemas.microsoft.com/office/drawing/2014/main" id="{F0132231-D22A-015B-0B0F-FA102A424D70}"/>
              </a:ext>
            </a:extLst>
          </p:cNvPr>
          <p:cNvSpPr txBox="1"/>
          <p:nvPr/>
        </p:nvSpPr>
        <p:spPr>
          <a:xfrm>
            <a:off x="1063869" y="4772306"/>
            <a:ext cx="2435282" cy="584775"/>
          </a:xfrm>
          <a:prstGeom prst="rect">
            <a:avLst/>
          </a:prstGeom>
          <a:noFill/>
        </p:spPr>
        <p:txBody>
          <a:bodyPr wrap="none" rtlCol="0">
            <a:spAutoFit/>
          </a:bodyPr>
          <a:lstStyle/>
          <a:p>
            <a:r>
              <a:rPr lang="en-US" sz="3200" b="1" dirty="0"/>
              <a:t>1819-1891</a:t>
            </a:r>
          </a:p>
        </p:txBody>
      </p:sp>
      <p:sp>
        <p:nvSpPr>
          <p:cNvPr id="8" name="TextBox 7">
            <a:extLst>
              <a:ext uri="{FF2B5EF4-FFF2-40B4-BE49-F238E27FC236}">
                <a16:creationId xmlns:a16="http://schemas.microsoft.com/office/drawing/2014/main" id="{276A8079-A09B-A86B-3E73-FEFC11DEF6EB}"/>
              </a:ext>
            </a:extLst>
          </p:cNvPr>
          <p:cNvSpPr txBox="1"/>
          <p:nvPr/>
        </p:nvSpPr>
        <p:spPr>
          <a:xfrm>
            <a:off x="191248" y="44326"/>
            <a:ext cx="4688399" cy="3897542"/>
          </a:xfrm>
          <a:prstGeom prst="rect">
            <a:avLst/>
          </a:prstGeom>
          <a:noFill/>
        </p:spPr>
        <p:txBody>
          <a:bodyPr wrap="square" rtlCol="0">
            <a:spAutoFit/>
          </a:bodyPr>
          <a:lstStyle/>
          <a:p>
            <a:pPr>
              <a:lnSpc>
                <a:spcPct val="150000"/>
              </a:lnSpc>
            </a:pPr>
            <a:r>
              <a:rPr lang="en-US" sz="2800" b="1" dirty="0">
                <a:solidFill>
                  <a:schemeClr val="bg1"/>
                </a:solidFill>
              </a:rPr>
              <a:t>Herman Melville was an American novelist best known for his 1851 book, Moby Dick.  He and his family were  members of All Souls.</a:t>
            </a:r>
          </a:p>
        </p:txBody>
      </p:sp>
    </p:spTree>
    <p:extLst>
      <p:ext uri="{BB962C8B-B14F-4D97-AF65-F5344CB8AC3E}">
        <p14:creationId xmlns:p14="http://schemas.microsoft.com/office/powerpoint/2010/main" val="157923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CA5C6CB-D0DF-BE27-0925-7CED5C435777}"/>
              </a:ext>
            </a:extLst>
          </p:cNvPr>
          <p:cNvSpPr txBox="1"/>
          <p:nvPr/>
        </p:nvSpPr>
        <p:spPr>
          <a:xfrm>
            <a:off x="5255603" y="360836"/>
            <a:ext cx="3501536" cy="1077218"/>
          </a:xfrm>
          <a:prstGeom prst="rect">
            <a:avLst/>
          </a:prstGeom>
          <a:noFill/>
        </p:spPr>
        <p:txBody>
          <a:bodyPr wrap="square">
            <a:spAutoFit/>
          </a:bodyPr>
          <a:lstStyle/>
          <a:p>
            <a:pPr algn="ctr"/>
            <a:r>
              <a:rPr lang="en-US" sz="3200" b="1" i="0" u="none" strike="noStrike" dirty="0">
                <a:solidFill>
                  <a:schemeClr val="bg1"/>
                </a:solidFill>
                <a:effectLst/>
                <a:latin typeface="+mj-lt"/>
              </a:rPr>
              <a:t>Elizabeth Shaw Melville</a:t>
            </a:r>
            <a:endParaRPr lang="en-US" sz="3200" b="1" dirty="0">
              <a:solidFill>
                <a:schemeClr val="bg1"/>
              </a:solidFill>
              <a:latin typeface="+mj-lt"/>
            </a:endParaRPr>
          </a:p>
        </p:txBody>
      </p:sp>
      <p:sp>
        <p:nvSpPr>
          <p:cNvPr id="6" name="TextBox 5">
            <a:extLst>
              <a:ext uri="{FF2B5EF4-FFF2-40B4-BE49-F238E27FC236}">
                <a16:creationId xmlns:a16="http://schemas.microsoft.com/office/drawing/2014/main" id="{F0132231-D22A-015B-0B0F-FA102A424D70}"/>
              </a:ext>
            </a:extLst>
          </p:cNvPr>
          <p:cNvSpPr txBox="1"/>
          <p:nvPr/>
        </p:nvSpPr>
        <p:spPr>
          <a:xfrm>
            <a:off x="1319901" y="5057599"/>
            <a:ext cx="2161169" cy="523220"/>
          </a:xfrm>
          <a:prstGeom prst="rect">
            <a:avLst/>
          </a:prstGeom>
          <a:noFill/>
        </p:spPr>
        <p:txBody>
          <a:bodyPr wrap="none" rtlCol="0">
            <a:spAutoFit/>
          </a:bodyPr>
          <a:lstStyle/>
          <a:p>
            <a:r>
              <a:rPr lang="en-US" sz="2800" b="1" u="none" strike="noStrike" dirty="0">
                <a:effectLst/>
                <a:cs typeface="Corsiva" pitchFamily="2" charset="-79"/>
              </a:rPr>
              <a:t>1822-1906</a:t>
            </a:r>
            <a:endParaRPr lang="en-US" sz="4400" b="1" dirty="0"/>
          </a:p>
        </p:txBody>
      </p:sp>
      <p:sp>
        <p:nvSpPr>
          <p:cNvPr id="8" name="TextBox 7">
            <a:extLst>
              <a:ext uri="{FF2B5EF4-FFF2-40B4-BE49-F238E27FC236}">
                <a16:creationId xmlns:a16="http://schemas.microsoft.com/office/drawing/2014/main" id="{276A8079-A09B-A86B-3E73-FEFC11DEF6EB}"/>
              </a:ext>
            </a:extLst>
          </p:cNvPr>
          <p:cNvSpPr txBox="1"/>
          <p:nvPr/>
        </p:nvSpPr>
        <p:spPr>
          <a:xfrm>
            <a:off x="144642" y="360836"/>
            <a:ext cx="4688399" cy="3353931"/>
          </a:xfrm>
          <a:prstGeom prst="rect">
            <a:avLst/>
          </a:prstGeom>
          <a:noFill/>
        </p:spPr>
        <p:txBody>
          <a:bodyPr wrap="square" rtlCol="0">
            <a:spAutoFit/>
          </a:bodyPr>
          <a:lstStyle/>
          <a:p>
            <a:pPr>
              <a:lnSpc>
                <a:spcPct val="150000"/>
              </a:lnSpc>
            </a:pPr>
            <a:r>
              <a:rPr lang="en-US" sz="2400" b="1" dirty="0">
                <a:solidFill>
                  <a:schemeClr val="bg1"/>
                </a:solidFill>
              </a:rPr>
              <a:t>“Lizzie” Shaw, daughter of the Chief Justice of the Massachusetts Supreme Court, married Herman Melville in 1847.  They paid for a pew at All Souls.</a:t>
            </a:r>
          </a:p>
        </p:txBody>
      </p:sp>
      <p:pic>
        <p:nvPicPr>
          <p:cNvPr id="2050" name="Picture 2">
            <a:extLst>
              <a:ext uri="{FF2B5EF4-FFF2-40B4-BE49-F238E27FC236}">
                <a16:creationId xmlns:a16="http://schemas.microsoft.com/office/drawing/2014/main" id="{82E1DE7B-4052-92B1-DD2C-46E0EF8EA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57" y="1950165"/>
            <a:ext cx="3549136" cy="446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72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CA5C6CB-D0DF-BE27-0925-7CED5C435777}"/>
              </a:ext>
            </a:extLst>
          </p:cNvPr>
          <p:cNvSpPr txBox="1"/>
          <p:nvPr/>
        </p:nvSpPr>
        <p:spPr>
          <a:xfrm>
            <a:off x="228735" y="450997"/>
            <a:ext cx="4075074" cy="1815882"/>
          </a:xfrm>
          <a:prstGeom prst="rect">
            <a:avLst/>
          </a:prstGeom>
          <a:noFill/>
        </p:spPr>
        <p:txBody>
          <a:bodyPr wrap="square">
            <a:spAutoFit/>
          </a:bodyPr>
          <a:lstStyle/>
          <a:p>
            <a:r>
              <a:rPr lang="en-US" sz="3200" b="1" dirty="0">
                <a:solidFill>
                  <a:schemeClr val="bg1"/>
                </a:solidFill>
                <a:latin typeface="+mj-lt"/>
              </a:rPr>
              <a:t>The Charity School</a:t>
            </a:r>
          </a:p>
          <a:p>
            <a:endParaRPr lang="en-US" sz="3200" b="1" dirty="0">
              <a:solidFill>
                <a:schemeClr val="bg1"/>
              </a:solidFill>
              <a:latin typeface="+mj-lt"/>
            </a:endParaRPr>
          </a:p>
          <a:p>
            <a:pPr algn="ctr"/>
            <a:r>
              <a:rPr lang="en-US" sz="2400" b="1" i="1" dirty="0">
                <a:solidFill>
                  <a:schemeClr val="bg1"/>
                </a:solidFill>
                <a:latin typeface="+mj-lt"/>
              </a:rPr>
              <a:t>The Children in Kindergarten</a:t>
            </a:r>
          </a:p>
        </p:txBody>
      </p:sp>
      <p:sp>
        <p:nvSpPr>
          <p:cNvPr id="8" name="TextBox 7">
            <a:extLst>
              <a:ext uri="{FF2B5EF4-FFF2-40B4-BE49-F238E27FC236}">
                <a16:creationId xmlns:a16="http://schemas.microsoft.com/office/drawing/2014/main" id="{276A8079-A09B-A86B-3E73-FEFC11DEF6EB}"/>
              </a:ext>
            </a:extLst>
          </p:cNvPr>
          <p:cNvSpPr txBox="1"/>
          <p:nvPr/>
        </p:nvSpPr>
        <p:spPr>
          <a:xfrm>
            <a:off x="2286" y="3698429"/>
            <a:ext cx="9141714" cy="3249800"/>
          </a:xfrm>
          <a:prstGeom prst="rect">
            <a:avLst/>
          </a:prstGeom>
          <a:noFill/>
        </p:spPr>
        <p:txBody>
          <a:bodyPr wrap="square" rtlCol="0">
            <a:spAutoFit/>
          </a:bodyPr>
          <a:lstStyle/>
          <a:p>
            <a:pPr rtl="0">
              <a:lnSpc>
                <a:spcPct val="150000"/>
              </a:lnSpc>
              <a:spcBef>
                <a:spcPts val="500"/>
              </a:spcBef>
              <a:spcAft>
                <a:spcPts val="500"/>
              </a:spcAft>
            </a:pPr>
            <a:r>
              <a:rPr lang="en-US" sz="2800" b="1" dirty="0">
                <a:latin typeface="Arial" panose="020B0604020202020204" pitchFamily="34" charset="0"/>
              </a:rPr>
              <a:t>O</a:t>
            </a:r>
            <a:r>
              <a:rPr lang="en-US" sz="2800" b="1" i="0" u="none" strike="noStrike" dirty="0">
                <a:effectLst/>
                <a:latin typeface="Arial" panose="020B0604020202020204" pitchFamily="34" charset="0"/>
              </a:rPr>
              <a:t>perated by the women of the church, was started in 1823.  At a time when most children were educated at home and the wealthy had tutors, a free school was set up in the church basement to teach those less fortunate.</a:t>
            </a:r>
            <a:r>
              <a:rPr lang="en-US" sz="2800" b="1" i="0" u="none" strike="noStrike" dirty="0">
                <a:solidFill>
                  <a:schemeClr val="bg1"/>
                </a:solidFill>
                <a:effectLst/>
                <a:latin typeface="Arial" panose="020B0604020202020204" pitchFamily="34" charset="0"/>
              </a:rPr>
              <a:t>  </a:t>
            </a:r>
            <a:endParaRPr lang="en-US" sz="4000" b="1" dirty="0">
              <a:solidFill>
                <a:schemeClr val="bg1"/>
              </a:solidFill>
              <a:effectLst/>
            </a:endParaRPr>
          </a:p>
        </p:txBody>
      </p:sp>
      <p:pic>
        <p:nvPicPr>
          <p:cNvPr id="2" name="Picture 2">
            <a:extLst>
              <a:ext uri="{FF2B5EF4-FFF2-40B4-BE49-F238E27FC236}">
                <a16:creationId xmlns:a16="http://schemas.microsoft.com/office/drawing/2014/main" id="{8D921CAB-4360-1EB3-CAA0-FAD6C6F9A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291" y="382893"/>
            <a:ext cx="3730941" cy="3269303"/>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5205FA-CF3D-80AE-0BF3-B945CCF5EEDA}"/>
              </a:ext>
            </a:extLst>
          </p:cNvPr>
          <p:cNvSpPr txBox="1"/>
          <p:nvPr/>
        </p:nvSpPr>
        <p:spPr>
          <a:xfrm>
            <a:off x="105549" y="811937"/>
            <a:ext cx="9141713" cy="1569660"/>
          </a:xfrm>
          <a:prstGeom prst="rect">
            <a:avLst/>
          </a:prstGeom>
          <a:noFill/>
        </p:spPr>
        <p:txBody>
          <a:bodyPr wrap="square" rtlCol="0">
            <a:spAutoFit/>
          </a:bodyPr>
          <a:lstStyle/>
          <a:p>
            <a:r>
              <a:rPr lang="en-US" sz="3200" b="1" dirty="0">
                <a:solidFill>
                  <a:schemeClr val="bg1"/>
                </a:solidFill>
              </a:rPr>
              <a:t>A Unitarian who became the 13</a:t>
            </a:r>
            <a:r>
              <a:rPr lang="en-US" sz="3200" b="1" baseline="30000" dirty="0">
                <a:solidFill>
                  <a:schemeClr val="bg1"/>
                </a:solidFill>
              </a:rPr>
              <a:t>th</a:t>
            </a:r>
            <a:r>
              <a:rPr lang="en-US" sz="3200" b="1" dirty="0">
                <a:solidFill>
                  <a:schemeClr val="bg1"/>
                </a:solidFill>
              </a:rPr>
              <a:t> President of the United States, upon the death of Zachary Taylor in 1850.  He served until 1853.</a:t>
            </a:r>
          </a:p>
        </p:txBody>
      </p:sp>
      <p:sp>
        <p:nvSpPr>
          <p:cNvPr id="9" name="TextBox 8">
            <a:extLst>
              <a:ext uri="{FF2B5EF4-FFF2-40B4-BE49-F238E27FC236}">
                <a16:creationId xmlns:a16="http://schemas.microsoft.com/office/drawing/2014/main" id="{04E1ECEC-B8AE-6115-E6CE-DE37CB476919}"/>
              </a:ext>
            </a:extLst>
          </p:cNvPr>
          <p:cNvSpPr txBox="1"/>
          <p:nvPr/>
        </p:nvSpPr>
        <p:spPr>
          <a:xfrm>
            <a:off x="5638063" y="4793075"/>
            <a:ext cx="2611316" cy="584775"/>
          </a:xfrm>
          <a:prstGeom prst="rect">
            <a:avLst/>
          </a:prstGeom>
          <a:noFill/>
        </p:spPr>
        <p:txBody>
          <a:bodyPr wrap="square" rtlCol="0">
            <a:spAutoFit/>
          </a:bodyPr>
          <a:lstStyle/>
          <a:p>
            <a:r>
              <a:rPr lang="en-US" sz="3200" b="1" i="1" dirty="0">
                <a:solidFill>
                  <a:schemeClr val="bg1"/>
                </a:solidFill>
              </a:rPr>
              <a:t>1800-1874</a:t>
            </a:r>
            <a:endParaRPr lang="en-US" sz="3200" i="1" dirty="0">
              <a:solidFill>
                <a:schemeClr val="bg1"/>
              </a:solidFill>
            </a:endParaRPr>
          </a:p>
        </p:txBody>
      </p:sp>
      <p:sp>
        <p:nvSpPr>
          <p:cNvPr id="2" name="TextBox 1">
            <a:extLst>
              <a:ext uri="{FF2B5EF4-FFF2-40B4-BE49-F238E27FC236}">
                <a16:creationId xmlns:a16="http://schemas.microsoft.com/office/drawing/2014/main" id="{861A6175-01D1-8146-0E67-2DAE27BCB1F7}"/>
              </a:ext>
            </a:extLst>
          </p:cNvPr>
          <p:cNvSpPr txBox="1"/>
          <p:nvPr/>
        </p:nvSpPr>
        <p:spPr>
          <a:xfrm>
            <a:off x="2839915" y="128839"/>
            <a:ext cx="3337901" cy="584775"/>
          </a:xfrm>
          <a:prstGeom prst="rect">
            <a:avLst/>
          </a:prstGeom>
          <a:noFill/>
        </p:spPr>
        <p:txBody>
          <a:bodyPr wrap="none" rtlCol="0">
            <a:spAutoFit/>
          </a:bodyPr>
          <a:lstStyle/>
          <a:p>
            <a:r>
              <a:rPr lang="en-US" sz="3200" b="1" dirty="0">
                <a:solidFill>
                  <a:schemeClr val="bg1"/>
                </a:solidFill>
              </a:rPr>
              <a:t>Millard Fillmore</a:t>
            </a:r>
          </a:p>
        </p:txBody>
      </p:sp>
      <p:pic>
        <p:nvPicPr>
          <p:cNvPr id="4" name="Picture 3" descr="A person in a suit&#10;&#10;Description automatically generated">
            <a:extLst>
              <a:ext uri="{FF2B5EF4-FFF2-40B4-BE49-F238E27FC236}">
                <a16:creationId xmlns:a16="http://schemas.microsoft.com/office/drawing/2014/main" id="{4D6DA652-E813-E170-F412-A197AD9B70B2}"/>
              </a:ext>
            </a:extLst>
          </p:cNvPr>
          <p:cNvPicPr>
            <a:picLocks noChangeAspect="1"/>
          </p:cNvPicPr>
          <p:nvPr/>
        </p:nvPicPr>
        <p:blipFill>
          <a:blip r:embed="rId3"/>
          <a:stretch>
            <a:fillRect/>
          </a:stretch>
        </p:blipFill>
        <p:spPr>
          <a:xfrm>
            <a:off x="894621" y="2578242"/>
            <a:ext cx="3242773" cy="4038726"/>
          </a:xfrm>
          <a:prstGeom prst="rect">
            <a:avLst/>
          </a:prstGeom>
          <a:ln w="57150">
            <a:solidFill>
              <a:schemeClr val="bg1"/>
            </a:solidFill>
          </a:ln>
        </p:spPr>
      </p:pic>
    </p:spTree>
    <p:extLst>
      <p:ext uri="{BB962C8B-B14F-4D97-AF65-F5344CB8AC3E}">
        <p14:creationId xmlns:p14="http://schemas.microsoft.com/office/powerpoint/2010/main" val="59546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79130" y="164956"/>
            <a:ext cx="8743772" cy="584775"/>
          </a:xfrm>
          <a:prstGeom prst="rect">
            <a:avLst/>
          </a:prstGeom>
          <a:noFill/>
        </p:spPr>
        <p:txBody>
          <a:bodyPr wrap="square" rtlCol="0">
            <a:spAutoFit/>
          </a:bodyPr>
          <a:lstStyle/>
          <a:p>
            <a:pPr algn="ctr"/>
            <a:r>
              <a:rPr lang="en-US" sz="3200" b="1" i="0" dirty="0">
                <a:solidFill>
                  <a:schemeClr val="bg1"/>
                </a:solidFill>
                <a:effectLst/>
                <a:latin typeface="+mj-lt"/>
              </a:rPr>
              <a:t>The 1803 “Unitarian Controversy”</a:t>
            </a:r>
            <a:endParaRPr lang="en-US" sz="2400" b="1" i="1" dirty="0">
              <a:solidFill>
                <a:schemeClr val="bg1"/>
              </a:solidFill>
              <a:latin typeface="+mj-lt"/>
            </a:endParaRPr>
          </a:p>
        </p:txBody>
      </p:sp>
      <p:sp>
        <p:nvSpPr>
          <p:cNvPr id="7" name="TextBox 6">
            <a:extLst>
              <a:ext uri="{FF2B5EF4-FFF2-40B4-BE49-F238E27FC236}">
                <a16:creationId xmlns:a16="http://schemas.microsoft.com/office/drawing/2014/main" id="{DC5205FA-CF3D-80AE-0BF3-B945CCF5EEDA}"/>
              </a:ext>
            </a:extLst>
          </p:cNvPr>
          <p:cNvSpPr txBox="1"/>
          <p:nvPr/>
        </p:nvSpPr>
        <p:spPr>
          <a:xfrm>
            <a:off x="135138" y="940230"/>
            <a:ext cx="8871438" cy="2554545"/>
          </a:xfrm>
          <a:prstGeom prst="rect">
            <a:avLst/>
          </a:prstGeom>
          <a:noFill/>
        </p:spPr>
        <p:txBody>
          <a:bodyPr wrap="square" rtlCol="0">
            <a:spAutoFit/>
          </a:bodyPr>
          <a:lstStyle/>
          <a:p>
            <a:r>
              <a:rPr lang="en-US" sz="3200" b="1" dirty="0">
                <a:solidFill>
                  <a:schemeClr val="bg1"/>
                </a:solidFill>
              </a:rPr>
              <a:t>This Controversy erupted between liberals and conservatives within the Congregational Church over the appointment of the next Hollis Professor of Divinity at Harvard Divinity School.  </a:t>
            </a:r>
          </a:p>
        </p:txBody>
      </p:sp>
      <p:pic>
        <p:nvPicPr>
          <p:cNvPr id="3" name="Picture 2" descr="A person in a black robe holding a piece of paper&#10;&#10;Description automatically generated">
            <a:extLst>
              <a:ext uri="{FF2B5EF4-FFF2-40B4-BE49-F238E27FC236}">
                <a16:creationId xmlns:a16="http://schemas.microsoft.com/office/drawing/2014/main" id="{402A26DF-124D-D8D4-2D41-62B6235F91F5}"/>
              </a:ext>
            </a:extLst>
          </p:cNvPr>
          <p:cNvPicPr>
            <a:picLocks noChangeAspect="1"/>
          </p:cNvPicPr>
          <p:nvPr/>
        </p:nvPicPr>
        <p:blipFill>
          <a:blip r:embed="rId4"/>
          <a:stretch>
            <a:fillRect/>
          </a:stretch>
        </p:blipFill>
        <p:spPr>
          <a:xfrm>
            <a:off x="4796027" y="3535153"/>
            <a:ext cx="2556834" cy="3264044"/>
          </a:xfrm>
          <a:prstGeom prst="rect">
            <a:avLst/>
          </a:prstGeom>
          <a:ln w="57150">
            <a:solidFill>
              <a:schemeClr val="bg1"/>
            </a:solidFill>
          </a:ln>
        </p:spPr>
      </p:pic>
      <p:sp>
        <p:nvSpPr>
          <p:cNvPr id="9" name="TextBox 8">
            <a:extLst>
              <a:ext uri="{FF2B5EF4-FFF2-40B4-BE49-F238E27FC236}">
                <a16:creationId xmlns:a16="http://schemas.microsoft.com/office/drawing/2014/main" id="{04E1ECEC-B8AE-6115-E6CE-DE37CB476919}"/>
              </a:ext>
            </a:extLst>
          </p:cNvPr>
          <p:cNvSpPr txBox="1"/>
          <p:nvPr/>
        </p:nvSpPr>
        <p:spPr>
          <a:xfrm>
            <a:off x="413238" y="4532775"/>
            <a:ext cx="4723403" cy="1815882"/>
          </a:xfrm>
          <a:prstGeom prst="rect">
            <a:avLst/>
          </a:prstGeom>
          <a:noFill/>
        </p:spPr>
        <p:txBody>
          <a:bodyPr wrap="square" rtlCol="0">
            <a:spAutoFit/>
          </a:bodyPr>
          <a:lstStyle/>
          <a:p>
            <a:r>
              <a:rPr lang="en-US" sz="2800" b="1" i="1" dirty="0"/>
              <a:t>In 1805, the liberal minister Henry Ware </a:t>
            </a:r>
          </a:p>
          <a:p>
            <a:r>
              <a:rPr lang="en-US" sz="2800" b="1" i="1" dirty="0"/>
              <a:t>was selected. His son </a:t>
            </a:r>
          </a:p>
          <a:p>
            <a:r>
              <a:rPr lang="en-US" sz="2800" b="1" i="1" dirty="0"/>
              <a:t>was William Ware.</a:t>
            </a:r>
            <a:endParaRPr lang="en-US" sz="2800" i="1" dirty="0"/>
          </a:p>
        </p:txBody>
      </p:sp>
    </p:spTree>
    <p:extLst>
      <p:ext uri="{BB962C8B-B14F-4D97-AF65-F5344CB8AC3E}">
        <p14:creationId xmlns:p14="http://schemas.microsoft.com/office/powerpoint/2010/main" val="2133492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4912659" y="164956"/>
            <a:ext cx="3751981" cy="584775"/>
          </a:xfrm>
          <a:prstGeom prst="rect">
            <a:avLst/>
          </a:prstGeom>
          <a:noFill/>
        </p:spPr>
        <p:txBody>
          <a:bodyPr wrap="square" rtlCol="0">
            <a:spAutoFit/>
          </a:bodyPr>
          <a:lstStyle/>
          <a:p>
            <a:pPr algn="ctr"/>
            <a:r>
              <a:rPr lang="en-US" sz="3200" b="1" i="0" dirty="0">
                <a:solidFill>
                  <a:schemeClr val="bg1"/>
                </a:solidFill>
                <a:effectLst/>
                <a:latin typeface="+mj-lt"/>
              </a:rPr>
              <a:t>1821 Clock</a:t>
            </a:r>
            <a:endParaRPr lang="en-US" sz="2400" b="1" i="1" dirty="0">
              <a:solidFill>
                <a:schemeClr val="bg1"/>
              </a:solidFill>
              <a:latin typeface="+mj-lt"/>
            </a:endParaRPr>
          </a:p>
        </p:txBody>
      </p:sp>
      <p:pic>
        <p:nvPicPr>
          <p:cNvPr id="6" name="Picture 5" descr="A person holding a clock&#10;&#10;Description automatically generated">
            <a:extLst>
              <a:ext uri="{FF2B5EF4-FFF2-40B4-BE49-F238E27FC236}">
                <a16:creationId xmlns:a16="http://schemas.microsoft.com/office/drawing/2014/main" id="{8B39FDDE-4B02-5661-92BB-A69046AB2541}"/>
              </a:ext>
            </a:extLst>
          </p:cNvPr>
          <p:cNvPicPr>
            <a:picLocks noChangeAspect="1"/>
          </p:cNvPicPr>
          <p:nvPr/>
        </p:nvPicPr>
        <p:blipFill>
          <a:blip r:embed="rId4"/>
          <a:stretch>
            <a:fillRect/>
          </a:stretch>
        </p:blipFill>
        <p:spPr>
          <a:xfrm>
            <a:off x="4170009" y="1446477"/>
            <a:ext cx="4787067" cy="3965045"/>
          </a:xfrm>
          <a:prstGeom prst="rect">
            <a:avLst/>
          </a:prstGeom>
          <a:ln w="57150">
            <a:solidFill>
              <a:schemeClr val="bg1"/>
            </a:solidFill>
          </a:ln>
        </p:spPr>
      </p:pic>
      <p:sp>
        <p:nvSpPr>
          <p:cNvPr id="7" name="TextBox 6">
            <a:extLst>
              <a:ext uri="{FF2B5EF4-FFF2-40B4-BE49-F238E27FC236}">
                <a16:creationId xmlns:a16="http://schemas.microsoft.com/office/drawing/2014/main" id="{DC5205FA-CF3D-80AE-0BF3-B945CCF5EEDA}"/>
              </a:ext>
            </a:extLst>
          </p:cNvPr>
          <p:cNvSpPr txBox="1"/>
          <p:nvPr/>
        </p:nvSpPr>
        <p:spPr>
          <a:xfrm>
            <a:off x="186924" y="360899"/>
            <a:ext cx="3904087" cy="3539430"/>
          </a:xfrm>
          <a:prstGeom prst="rect">
            <a:avLst/>
          </a:prstGeom>
          <a:noFill/>
        </p:spPr>
        <p:txBody>
          <a:bodyPr wrap="square" rtlCol="0">
            <a:spAutoFit/>
          </a:bodyPr>
          <a:lstStyle/>
          <a:p>
            <a:r>
              <a:rPr lang="en-US" sz="3200" b="1" dirty="0">
                <a:solidFill>
                  <a:schemeClr val="bg1"/>
                </a:solidFill>
              </a:rPr>
              <a:t>Originally a gift from George Bond of Boston, this clock has hung in each of the church’s four buildings.</a:t>
            </a:r>
          </a:p>
        </p:txBody>
      </p:sp>
      <p:sp>
        <p:nvSpPr>
          <p:cNvPr id="8" name="TextBox 7">
            <a:extLst>
              <a:ext uri="{FF2B5EF4-FFF2-40B4-BE49-F238E27FC236}">
                <a16:creationId xmlns:a16="http://schemas.microsoft.com/office/drawing/2014/main" id="{DCFC41A5-D141-F27F-4266-C57077AD13BE}"/>
              </a:ext>
            </a:extLst>
          </p:cNvPr>
          <p:cNvSpPr txBox="1"/>
          <p:nvPr/>
        </p:nvSpPr>
        <p:spPr>
          <a:xfrm>
            <a:off x="685800" y="4626099"/>
            <a:ext cx="3112477" cy="1323439"/>
          </a:xfrm>
          <a:prstGeom prst="rect">
            <a:avLst/>
          </a:prstGeom>
          <a:noFill/>
        </p:spPr>
        <p:txBody>
          <a:bodyPr wrap="square" rtlCol="0">
            <a:spAutoFit/>
          </a:bodyPr>
          <a:lstStyle/>
          <a:p>
            <a:r>
              <a:rPr lang="en-US" sz="2000" b="1" i="1" dirty="0"/>
              <a:t>The Historical Society funded the restoration of the clock during the Bicentennial</a:t>
            </a:r>
          </a:p>
        </p:txBody>
      </p:sp>
    </p:spTree>
    <p:extLst>
      <p:ext uri="{BB962C8B-B14F-4D97-AF65-F5344CB8AC3E}">
        <p14:creationId xmlns:p14="http://schemas.microsoft.com/office/powerpoint/2010/main" val="3338447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a:extLst>
              <a:ext uri="{FF2B5EF4-FFF2-40B4-BE49-F238E27FC236}">
                <a16:creationId xmlns:a16="http://schemas.microsoft.com/office/drawing/2014/main" id="{3AF8BCF8-3EE5-43C9-80D7-DB44CC40D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924" y="206828"/>
            <a:ext cx="5089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971FD4-D458-BB82-1F45-9636F0A4CB65}"/>
              </a:ext>
            </a:extLst>
          </p:cNvPr>
          <p:cNvSpPr txBox="1"/>
          <p:nvPr/>
        </p:nvSpPr>
        <p:spPr>
          <a:xfrm>
            <a:off x="187551" y="414635"/>
            <a:ext cx="3252335" cy="3108543"/>
          </a:xfrm>
          <a:prstGeom prst="rect">
            <a:avLst/>
          </a:prstGeom>
          <a:noFill/>
        </p:spPr>
        <p:txBody>
          <a:bodyPr wrap="square">
            <a:spAutoFit/>
          </a:bodyPr>
          <a:lstStyle/>
          <a:p>
            <a:pPr algn="ctr" rtl="0">
              <a:spcBef>
                <a:spcPts val="0"/>
              </a:spcBef>
              <a:spcAft>
                <a:spcPts val="0"/>
              </a:spcAft>
            </a:pPr>
            <a:r>
              <a:rPr lang="en-US" sz="3200" b="1" i="0" u="none" strike="noStrike" dirty="0">
                <a:solidFill>
                  <a:schemeClr val="bg1"/>
                </a:solidFill>
                <a:effectLst/>
                <a:latin typeface="Arial" panose="020B0604020202020204" pitchFamily="34" charset="0"/>
              </a:rPr>
              <a:t>Women's Suffrage March, 1916. </a:t>
            </a:r>
          </a:p>
          <a:p>
            <a:pPr algn="ctr" rtl="0">
              <a:spcBef>
                <a:spcPts val="0"/>
              </a:spcBef>
              <a:spcAft>
                <a:spcPts val="0"/>
              </a:spcAft>
            </a:pPr>
            <a:r>
              <a:rPr lang="en-US" sz="3200" b="1" i="0" u="none" strike="noStrike" dirty="0">
                <a:solidFill>
                  <a:schemeClr val="bg1"/>
                </a:solidFill>
                <a:effectLst/>
                <a:latin typeface="Arial" panose="020B0604020202020204" pitchFamily="34" charset="0"/>
              </a:rPr>
              <a:t> Library of Congress.</a:t>
            </a:r>
            <a:endParaRPr lang="en-US" sz="3200" b="1" dirty="0">
              <a:solidFill>
                <a:schemeClr val="bg1"/>
              </a:solidFill>
              <a:effectLst/>
            </a:endParaRPr>
          </a:p>
          <a:p>
            <a:pPr algn="ctr"/>
            <a:br>
              <a:rPr lang="en-US" b="1" dirty="0">
                <a:solidFill>
                  <a:schemeClr val="bg1"/>
                </a:solidFill>
              </a:rPr>
            </a:br>
            <a:endParaRPr lang="en-US" b="1" dirty="0">
              <a:solidFill>
                <a:schemeClr val="bg1"/>
              </a:solidFill>
            </a:endParaRPr>
          </a:p>
        </p:txBody>
      </p:sp>
      <p:sp>
        <p:nvSpPr>
          <p:cNvPr id="6" name="TextBox 5">
            <a:extLst>
              <a:ext uri="{FF2B5EF4-FFF2-40B4-BE49-F238E27FC236}">
                <a16:creationId xmlns:a16="http://schemas.microsoft.com/office/drawing/2014/main" id="{20333400-F2AB-550A-E95E-F7735B947F8E}"/>
              </a:ext>
            </a:extLst>
          </p:cNvPr>
          <p:cNvSpPr txBox="1"/>
          <p:nvPr/>
        </p:nvSpPr>
        <p:spPr>
          <a:xfrm>
            <a:off x="187551" y="3935766"/>
            <a:ext cx="3491822" cy="3129062"/>
          </a:xfrm>
          <a:prstGeom prst="rect">
            <a:avLst/>
          </a:prstGeom>
          <a:noFill/>
        </p:spPr>
        <p:txBody>
          <a:bodyPr wrap="square">
            <a:spAutoFit/>
          </a:bodyPr>
          <a:lstStyle/>
          <a:p>
            <a:pPr rtl="0">
              <a:spcBef>
                <a:spcPts val="0"/>
              </a:spcBef>
              <a:spcAft>
                <a:spcPts val="1600"/>
              </a:spcAft>
            </a:pPr>
            <a:r>
              <a:rPr lang="en-US" sz="2400" b="1" i="1" u="sng" strike="noStrike" dirty="0">
                <a:solidFill>
                  <a:srgbClr val="000000"/>
                </a:solidFill>
                <a:effectLst/>
              </a:rPr>
              <a:t>All Souls Members</a:t>
            </a:r>
            <a:r>
              <a:rPr lang="en-US" sz="2400" b="1" i="0" u="none" strike="noStrike" dirty="0">
                <a:solidFill>
                  <a:srgbClr val="000000"/>
                </a:solidFill>
                <a:effectLst/>
                <a:latin typeface="Arial" panose="020B0604020202020204" pitchFamily="34" charset="0"/>
              </a:rPr>
              <a:t>:</a:t>
            </a:r>
          </a:p>
          <a:p>
            <a:pPr rtl="0">
              <a:spcBef>
                <a:spcPts val="0"/>
              </a:spcBef>
              <a:spcAft>
                <a:spcPts val="1600"/>
              </a:spcAft>
            </a:pPr>
            <a:r>
              <a:rPr lang="en-US" sz="2400" b="1" u="none" strike="noStrike" dirty="0">
                <a:solidFill>
                  <a:srgbClr val="000000"/>
                </a:solidFill>
                <a:effectLst/>
                <a:latin typeface="Arial" panose="020B0604020202020204" pitchFamily="34" charset="0"/>
              </a:rPr>
              <a:t>Gertrude McGinley</a:t>
            </a:r>
          </a:p>
          <a:p>
            <a:pPr rtl="0">
              <a:spcBef>
                <a:spcPts val="0"/>
              </a:spcBef>
              <a:spcAft>
                <a:spcPts val="1600"/>
              </a:spcAft>
            </a:pPr>
            <a:r>
              <a:rPr lang="en-US" sz="2400" b="1" i="0" u="none" strike="noStrike" dirty="0">
                <a:solidFill>
                  <a:srgbClr val="000000"/>
                </a:solidFill>
                <a:effectLst/>
                <a:latin typeface="Arial" panose="020B0604020202020204" pitchFamily="34" charset="0"/>
              </a:rPr>
              <a:t>Georgina Schuyler </a:t>
            </a:r>
          </a:p>
          <a:p>
            <a:pPr rtl="0">
              <a:spcBef>
                <a:spcPts val="0"/>
              </a:spcBef>
              <a:spcAft>
                <a:spcPts val="1600"/>
              </a:spcAft>
            </a:pPr>
            <a:r>
              <a:rPr lang="en-US" sz="2400" b="1" i="0" u="none" strike="noStrike" dirty="0">
                <a:solidFill>
                  <a:srgbClr val="000000"/>
                </a:solidFill>
                <a:effectLst/>
                <a:latin typeface="Arial" panose="020B0604020202020204" pitchFamily="34" charset="0"/>
              </a:rPr>
              <a:t>Velma Wright Williams </a:t>
            </a:r>
          </a:p>
          <a:p>
            <a:pPr rtl="0">
              <a:spcBef>
                <a:spcPts val="0"/>
              </a:spcBef>
              <a:spcAft>
                <a:spcPts val="1600"/>
              </a:spcAft>
            </a:pPr>
            <a:r>
              <a:rPr lang="en-US" sz="2400" b="1" i="0" u="none" strike="noStrike" dirty="0">
                <a:solidFill>
                  <a:srgbClr val="000000"/>
                </a:solidFill>
                <a:effectLst/>
                <a:latin typeface="Arial" panose="020B0604020202020204" pitchFamily="34" charset="0"/>
              </a:rPr>
              <a:t>Sara Delano Roosevelt</a:t>
            </a:r>
            <a:br>
              <a:rPr lang="en-US" sz="2400" b="1" dirty="0"/>
            </a:br>
            <a:endParaRPr lang="en-US" sz="2400" b="1" dirty="0"/>
          </a:p>
        </p:txBody>
      </p:sp>
    </p:spTree>
    <p:extLst>
      <p:ext uri="{BB962C8B-B14F-4D97-AF65-F5344CB8AC3E}">
        <p14:creationId xmlns:p14="http://schemas.microsoft.com/office/powerpoint/2010/main" val="4230214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2286" y="2431449"/>
            <a:ext cx="4800599" cy="1087880"/>
          </a:xfrm>
        </p:spPr>
        <p:txBody>
          <a:bodyPr anchor="b">
            <a:noAutofit/>
          </a:bodyPr>
          <a:lstStyle/>
          <a:p>
            <a:pPr>
              <a:lnSpc>
                <a:spcPct val="150000"/>
              </a:lnSpc>
            </a:pPr>
            <a:r>
              <a:rPr lang="en-US" sz="2800" b="1" i="0" dirty="0">
                <a:effectLst/>
                <a:latin typeface="+mn-lt"/>
              </a:rPr>
              <a:t>1838 – Ralph Waldo Emerson delivered his famous “Divinity School Address” to the Harvard graduating class</a:t>
            </a:r>
            <a:endParaRPr lang="en-US" sz="6000" dirty="0">
              <a:latin typeface="+mn-lt"/>
            </a:endParaRPr>
          </a:p>
        </p:txBody>
      </p:sp>
      <p:sp>
        <p:nvSpPr>
          <p:cNvPr id="4" name="TextBox 3">
            <a:extLst>
              <a:ext uri="{FF2B5EF4-FFF2-40B4-BE49-F238E27FC236}">
                <a16:creationId xmlns:a16="http://schemas.microsoft.com/office/drawing/2014/main" id="{E8A789EE-07CB-93AA-88A0-10C07322EB5A}"/>
              </a:ext>
            </a:extLst>
          </p:cNvPr>
          <p:cNvSpPr txBox="1"/>
          <p:nvPr/>
        </p:nvSpPr>
        <p:spPr>
          <a:xfrm>
            <a:off x="5514109" y="159327"/>
            <a:ext cx="3464988" cy="461665"/>
          </a:xfrm>
          <a:prstGeom prst="rect">
            <a:avLst/>
          </a:prstGeom>
          <a:noFill/>
        </p:spPr>
        <p:txBody>
          <a:bodyPr wrap="none" rtlCol="0">
            <a:spAutoFit/>
          </a:bodyPr>
          <a:lstStyle/>
          <a:p>
            <a:r>
              <a:rPr lang="en-US" sz="2400" b="1" dirty="0">
                <a:solidFill>
                  <a:schemeClr val="bg1"/>
                </a:solidFill>
              </a:rPr>
              <a:t>Ralph Waldo Emerson</a:t>
            </a:r>
          </a:p>
        </p:txBody>
      </p:sp>
      <p:sp>
        <p:nvSpPr>
          <p:cNvPr id="6" name="TextBox 5">
            <a:extLst>
              <a:ext uri="{FF2B5EF4-FFF2-40B4-BE49-F238E27FC236}">
                <a16:creationId xmlns:a16="http://schemas.microsoft.com/office/drawing/2014/main" id="{E120A717-1EF6-5605-8925-F675D1CACDB3}"/>
              </a:ext>
            </a:extLst>
          </p:cNvPr>
          <p:cNvSpPr txBox="1"/>
          <p:nvPr/>
        </p:nvSpPr>
        <p:spPr>
          <a:xfrm>
            <a:off x="6308685" y="5890541"/>
            <a:ext cx="1875835" cy="461665"/>
          </a:xfrm>
          <a:prstGeom prst="rect">
            <a:avLst/>
          </a:prstGeom>
          <a:noFill/>
        </p:spPr>
        <p:txBody>
          <a:bodyPr wrap="none" rtlCol="0">
            <a:spAutoFit/>
          </a:bodyPr>
          <a:lstStyle/>
          <a:p>
            <a:r>
              <a:rPr lang="en-US" sz="2400" b="1" dirty="0"/>
              <a:t>1803-1882</a:t>
            </a:r>
          </a:p>
        </p:txBody>
      </p:sp>
      <p:sp>
        <p:nvSpPr>
          <p:cNvPr id="9" name="TextBox 8">
            <a:extLst>
              <a:ext uri="{FF2B5EF4-FFF2-40B4-BE49-F238E27FC236}">
                <a16:creationId xmlns:a16="http://schemas.microsoft.com/office/drawing/2014/main" id="{16BE68CF-BBDB-8D93-D8D7-6E7B056FCE51}"/>
              </a:ext>
            </a:extLst>
          </p:cNvPr>
          <p:cNvSpPr txBox="1"/>
          <p:nvPr/>
        </p:nvSpPr>
        <p:spPr>
          <a:xfrm>
            <a:off x="219387" y="4454521"/>
            <a:ext cx="4234850" cy="1569660"/>
          </a:xfrm>
          <a:prstGeom prst="rect">
            <a:avLst/>
          </a:prstGeom>
          <a:noFill/>
        </p:spPr>
        <p:txBody>
          <a:bodyPr wrap="square" rtlCol="0">
            <a:spAutoFit/>
          </a:bodyPr>
          <a:lstStyle/>
          <a:p>
            <a:pPr algn="ctr"/>
            <a:r>
              <a:rPr lang="en-US" sz="2400" b="1" i="1" dirty="0"/>
              <a:t>He urged Unitarians to focus on their own lives and experiences of the sacred.</a:t>
            </a:r>
          </a:p>
        </p:txBody>
      </p:sp>
      <p:pic>
        <p:nvPicPr>
          <p:cNvPr id="2052" name="Picture 4" descr="QUOTES: Wisdom &amp; wit – Ralph Waldo Emerson – The Long Victorian">
            <a:extLst>
              <a:ext uri="{FF2B5EF4-FFF2-40B4-BE49-F238E27FC236}">
                <a16:creationId xmlns:a16="http://schemas.microsoft.com/office/drawing/2014/main" id="{2236695F-15F0-AF22-3808-72BB85093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109" y="741637"/>
            <a:ext cx="3273525" cy="4645738"/>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28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5971FD4-D458-BB82-1F45-9636F0A4CB65}"/>
              </a:ext>
            </a:extLst>
          </p:cNvPr>
          <p:cNvSpPr txBox="1"/>
          <p:nvPr/>
        </p:nvSpPr>
        <p:spPr>
          <a:xfrm>
            <a:off x="249324" y="443792"/>
            <a:ext cx="8645351" cy="3170099"/>
          </a:xfrm>
          <a:prstGeom prst="rect">
            <a:avLst/>
          </a:prstGeom>
          <a:noFill/>
        </p:spPr>
        <p:txBody>
          <a:bodyPr wrap="square">
            <a:spAutoFit/>
          </a:bodyPr>
          <a:lstStyle/>
          <a:p>
            <a:pPr algn="l" fontAlgn="base"/>
            <a:r>
              <a:rPr lang="en-US" sz="2800" b="1" i="0" dirty="0">
                <a:solidFill>
                  <a:schemeClr val="bg1"/>
                </a:solidFill>
                <a:effectLst/>
              </a:rPr>
              <a:t>1920 – With the passing of the 19th Amendment to the US Constitution, the women members of All Souls could now vote. They could also become full voting members of the church and be elected to the Board of Trustees.</a:t>
            </a:r>
          </a:p>
          <a:p>
            <a:pPr algn="l" fontAlgn="base"/>
            <a:r>
              <a:rPr lang="en-US" sz="2800" b="1" i="0" dirty="0">
                <a:solidFill>
                  <a:schemeClr val="bg1"/>
                </a:solidFill>
                <a:effectLst/>
              </a:rPr>
              <a:t>​</a:t>
            </a:r>
          </a:p>
          <a:p>
            <a:pPr algn="ctr"/>
            <a:br>
              <a:rPr lang="en-US" sz="1600" b="1" dirty="0">
                <a:solidFill>
                  <a:schemeClr val="bg1"/>
                </a:solidFill>
              </a:rPr>
            </a:br>
            <a:endParaRPr lang="en-US" sz="1600" b="1" dirty="0">
              <a:solidFill>
                <a:schemeClr val="bg1"/>
              </a:solidFill>
            </a:endParaRPr>
          </a:p>
        </p:txBody>
      </p:sp>
      <p:sp>
        <p:nvSpPr>
          <p:cNvPr id="6" name="TextBox 5">
            <a:extLst>
              <a:ext uri="{FF2B5EF4-FFF2-40B4-BE49-F238E27FC236}">
                <a16:creationId xmlns:a16="http://schemas.microsoft.com/office/drawing/2014/main" id="{20333400-F2AB-550A-E95E-F7735B947F8E}"/>
              </a:ext>
            </a:extLst>
          </p:cNvPr>
          <p:cNvSpPr txBox="1"/>
          <p:nvPr/>
        </p:nvSpPr>
        <p:spPr>
          <a:xfrm>
            <a:off x="311098" y="4011577"/>
            <a:ext cx="4259759" cy="2349361"/>
          </a:xfrm>
          <a:prstGeom prst="rect">
            <a:avLst/>
          </a:prstGeom>
          <a:noFill/>
        </p:spPr>
        <p:txBody>
          <a:bodyPr wrap="square">
            <a:spAutoFit/>
          </a:bodyPr>
          <a:lstStyle/>
          <a:p>
            <a:pPr rtl="0">
              <a:spcBef>
                <a:spcPts val="0"/>
              </a:spcBef>
              <a:spcAft>
                <a:spcPts val="1600"/>
              </a:spcAft>
            </a:pPr>
            <a:r>
              <a:rPr lang="en-US" sz="2400" b="1" i="1" strike="noStrike" dirty="0">
                <a:solidFill>
                  <a:srgbClr val="000000"/>
                </a:solidFill>
                <a:effectLst/>
              </a:rPr>
              <a:t>In 1923, the first two women were elected to the Board of All Souls:</a:t>
            </a:r>
            <a:endParaRPr lang="en-US" sz="2400" b="1" i="1" strike="noStrike" dirty="0">
              <a:solidFill>
                <a:srgbClr val="000000"/>
              </a:solidFill>
              <a:effectLst/>
              <a:latin typeface="Arial" panose="020B0604020202020204" pitchFamily="34" charset="0"/>
            </a:endParaRPr>
          </a:p>
          <a:p>
            <a:pPr rtl="0">
              <a:spcBef>
                <a:spcPts val="0"/>
              </a:spcBef>
              <a:spcAft>
                <a:spcPts val="1600"/>
              </a:spcAft>
            </a:pPr>
            <a:r>
              <a:rPr lang="en-US" sz="2400" b="1" i="1" u="none" strike="noStrike" dirty="0">
                <a:solidFill>
                  <a:srgbClr val="000000"/>
                </a:solidFill>
                <a:effectLst/>
                <a:latin typeface="Arial" panose="020B0604020202020204" pitchFamily="34" charset="0"/>
              </a:rPr>
              <a:t>Gertrude Holden McGinley</a:t>
            </a:r>
          </a:p>
          <a:p>
            <a:pPr rtl="0">
              <a:spcBef>
                <a:spcPts val="0"/>
              </a:spcBef>
              <a:spcAft>
                <a:spcPts val="1600"/>
              </a:spcAft>
            </a:pPr>
            <a:r>
              <a:rPr lang="en-US" sz="2400" b="1" i="1" u="none" strike="noStrike" dirty="0">
                <a:solidFill>
                  <a:srgbClr val="000000"/>
                </a:solidFill>
                <a:effectLst/>
                <a:latin typeface="Arial" panose="020B0604020202020204" pitchFamily="34" charset="0"/>
              </a:rPr>
              <a:t>Georgina Schuyler </a:t>
            </a:r>
          </a:p>
        </p:txBody>
      </p:sp>
      <p:pic>
        <p:nvPicPr>
          <p:cNvPr id="6146" name="Picture 2" descr="Gertrude H &lt;I&gt;Holden&lt;/I&gt; McGinley ">
            <a:extLst>
              <a:ext uri="{FF2B5EF4-FFF2-40B4-BE49-F238E27FC236}">
                <a16:creationId xmlns:a16="http://schemas.microsoft.com/office/drawing/2014/main" id="{D6BCD845-F49C-D503-B732-89345F97F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131" y="2863882"/>
            <a:ext cx="3175000" cy="23876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B6C5C8C9-381F-5D5E-2E93-78C3A1BA9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653" y="4618854"/>
            <a:ext cx="1473195" cy="202564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9C0F11-2529-0534-B359-9C56DA458F51}"/>
              </a:ext>
            </a:extLst>
          </p:cNvPr>
          <p:cNvSpPr txBox="1"/>
          <p:nvPr/>
        </p:nvSpPr>
        <p:spPr>
          <a:xfrm>
            <a:off x="5910375" y="5829433"/>
            <a:ext cx="3303813" cy="584775"/>
          </a:xfrm>
          <a:prstGeom prst="rect">
            <a:avLst/>
          </a:prstGeom>
          <a:noFill/>
        </p:spPr>
        <p:txBody>
          <a:bodyPr wrap="square">
            <a:spAutoFit/>
          </a:bodyPr>
          <a:lstStyle/>
          <a:p>
            <a:pPr algn="ctr" rtl="0">
              <a:spcBef>
                <a:spcPts val="0"/>
              </a:spcBef>
              <a:spcAft>
                <a:spcPts val="1600"/>
              </a:spcAft>
            </a:pPr>
            <a:r>
              <a:rPr lang="en-US" sz="1600" b="1" i="1" u="none" strike="noStrike" dirty="0">
                <a:solidFill>
                  <a:srgbClr val="000000"/>
                </a:solidFill>
                <a:effectLst/>
                <a:latin typeface="Arial" panose="020B0604020202020204" pitchFamily="34" charset="0"/>
              </a:rPr>
              <a:t>Georgina Schuyler </a:t>
            </a:r>
            <a:r>
              <a:rPr lang="en-US" sz="1600" b="1" i="1" dirty="0">
                <a:solidFill>
                  <a:srgbClr val="000000"/>
                </a:solidFill>
                <a:latin typeface="Arial" panose="020B0604020202020204" pitchFamily="34" charset="0"/>
              </a:rPr>
              <a:t>                1841-1923*  (died after election)</a:t>
            </a:r>
            <a:endParaRPr lang="en-US" sz="1600" b="1" i="1"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894819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08A07F0-3604-884E-31FD-96C9081C8E8B}"/>
              </a:ext>
            </a:extLst>
          </p:cNvPr>
          <p:cNvSpPr txBox="1"/>
          <p:nvPr/>
        </p:nvSpPr>
        <p:spPr>
          <a:xfrm>
            <a:off x="329668" y="102513"/>
            <a:ext cx="9141714" cy="523220"/>
          </a:xfrm>
          <a:prstGeom prst="rect">
            <a:avLst/>
          </a:prstGeom>
          <a:noFill/>
        </p:spPr>
        <p:txBody>
          <a:bodyPr wrap="square">
            <a:spAutoFit/>
          </a:bodyPr>
          <a:lstStyle/>
          <a:p>
            <a:r>
              <a:rPr lang="en-US" sz="2800" b="1" i="0" dirty="0">
                <a:solidFill>
                  <a:schemeClr val="bg1"/>
                </a:solidFill>
                <a:effectLst/>
                <a:latin typeface="+mj-lt"/>
              </a:rPr>
              <a:t>1919 – All Souls celebrated its 100th anniversary.</a:t>
            </a:r>
            <a:endParaRPr lang="en-US" sz="2800" dirty="0">
              <a:solidFill>
                <a:schemeClr val="bg1"/>
              </a:solidFill>
              <a:latin typeface="+mj-lt"/>
            </a:endParaRPr>
          </a:p>
        </p:txBody>
      </p:sp>
      <p:sp>
        <p:nvSpPr>
          <p:cNvPr id="2" name="TextBox 1">
            <a:extLst>
              <a:ext uri="{FF2B5EF4-FFF2-40B4-BE49-F238E27FC236}">
                <a16:creationId xmlns:a16="http://schemas.microsoft.com/office/drawing/2014/main" id="{4CE451AD-7122-43EB-0664-BB69A3F5BDA5}"/>
              </a:ext>
            </a:extLst>
          </p:cNvPr>
          <p:cNvSpPr txBox="1"/>
          <p:nvPr/>
        </p:nvSpPr>
        <p:spPr>
          <a:xfrm>
            <a:off x="193211" y="3922189"/>
            <a:ext cx="4620950" cy="2677656"/>
          </a:xfrm>
          <a:prstGeom prst="rect">
            <a:avLst/>
          </a:prstGeom>
          <a:noFill/>
        </p:spPr>
        <p:txBody>
          <a:bodyPr wrap="square" rtlCol="0">
            <a:spAutoFit/>
          </a:bodyPr>
          <a:lstStyle/>
          <a:p>
            <a:r>
              <a:rPr lang="en-US" sz="2400" b="1" i="1" dirty="0"/>
              <a:t>The congregation raised $100,000 to pay off the church’s long-standing debit. </a:t>
            </a:r>
          </a:p>
          <a:p>
            <a:endParaRPr lang="en-US" sz="2400" b="1" i="1" dirty="0"/>
          </a:p>
          <a:p>
            <a:r>
              <a:rPr lang="en-US" sz="2400" b="1" i="1" dirty="0"/>
              <a:t>Prohibition had just begun so a sober two-day celebration took place. </a:t>
            </a:r>
          </a:p>
        </p:txBody>
      </p:sp>
      <p:sp>
        <p:nvSpPr>
          <p:cNvPr id="4" name="TextBox 3">
            <a:extLst>
              <a:ext uri="{FF2B5EF4-FFF2-40B4-BE49-F238E27FC236}">
                <a16:creationId xmlns:a16="http://schemas.microsoft.com/office/drawing/2014/main" id="{CB19ACE2-6006-212A-DD2C-DD145F64712D}"/>
              </a:ext>
            </a:extLst>
          </p:cNvPr>
          <p:cNvSpPr txBox="1"/>
          <p:nvPr/>
        </p:nvSpPr>
        <p:spPr>
          <a:xfrm>
            <a:off x="109795" y="658642"/>
            <a:ext cx="4495066" cy="3251211"/>
          </a:xfrm>
          <a:prstGeom prst="rect">
            <a:avLst/>
          </a:prstGeom>
          <a:noFill/>
        </p:spPr>
        <p:txBody>
          <a:bodyPr wrap="square" rtlCol="0">
            <a:spAutoFit/>
          </a:bodyPr>
          <a:lstStyle/>
          <a:p>
            <a:pPr>
              <a:lnSpc>
                <a:spcPct val="150000"/>
              </a:lnSpc>
            </a:pPr>
            <a:r>
              <a:rPr lang="en-US" sz="2800" b="1" dirty="0">
                <a:solidFill>
                  <a:schemeClr val="bg1"/>
                </a:solidFill>
              </a:rPr>
              <a:t>William Taft, former President of the US, and Charles Eliot, former president of Harvard, came to celebrate.</a:t>
            </a:r>
          </a:p>
        </p:txBody>
      </p:sp>
      <p:pic>
        <p:nvPicPr>
          <p:cNvPr id="11" name="Picture 10" descr="A person with a mustache and a suit&#10;&#10;Description automatically generated">
            <a:extLst>
              <a:ext uri="{FF2B5EF4-FFF2-40B4-BE49-F238E27FC236}">
                <a16:creationId xmlns:a16="http://schemas.microsoft.com/office/drawing/2014/main" id="{0A53DD05-7A04-4330-832E-47A6871252EE}"/>
              </a:ext>
            </a:extLst>
          </p:cNvPr>
          <p:cNvPicPr>
            <a:picLocks noChangeAspect="1"/>
          </p:cNvPicPr>
          <p:nvPr/>
        </p:nvPicPr>
        <p:blipFill>
          <a:blip r:embed="rId4"/>
          <a:stretch>
            <a:fillRect/>
          </a:stretch>
        </p:blipFill>
        <p:spPr>
          <a:xfrm>
            <a:off x="4731910" y="987668"/>
            <a:ext cx="2767927" cy="3478934"/>
          </a:xfrm>
          <a:prstGeom prst="rect">
            <a:avLst/>
          </a:prstGeom>
          <a:ln w="57150">
            <a:solidFill>
              <a:schemeClr val="bg1"/>
            </a:solidFill>
          </a:ln>
        </p:spPr>
      </p:pic>
      <p:pic>
        <p:nvPicPr>
          <p:cNvPr id="8" name="Picture 7" descr="A profile of a person&#10;&#10;Description automatically generated">
            <a:extLst>
              <a:ext uri="{FF2B5EF4-FFF2-40B4-BE49-F238E27FC236}">
                <a16:creationId xmlns:a16="http://schemas.microsoft.com/office/drawing/2014/main" id="{73F6556E-3707-B5AE-5D88-BD27E5B8E6B7}"/>
              </a:ext>
            </a:extLst>
          </p:cNvPr>
          <p:cNvPicPr>
            <a:picLocks noChangeAspect="1"/>
          </p:cNvPicPr>
          <p:nvPr/>
        </p:nvPicPr>
        <p:blipFill>
          <a:blip r:embed="rId5"/>
          <a:stretch>
            <a:fillRect/>
          </a:stretch>
        </p:blipFill>
        <p:spPr>
          <a:xfrm>
            <a:off x="6528865" y="3231559"/>
            <a:ext cx="2365145" cy="3129269"/>
          </a:xfrm>
          <a:prstGeom prst="rect">
            <a:avLst/>
          </a:prstGeom>
          <a:ln w="57150">
            <a:solidFill>
              <a:schemeClr val="bg1"/>
            </a:solidFill>
          </a:ln>
        </p:spPr>
      </p:pic>
      <p:sp>
        <p:nvSpPr>
          <p:cNvPr id="12" name="TextBox 11">
            <a:extLst>
              <a:ext uri="{FF2B5EF4-FFF2-40B4-BE49-F238E27FC236}">
                <a16:creationId xmlns:a16="http://schemas.microsoft.com/office/drawing/2014/main" id="{9DBBAC6A-41C6-7450-B838-A7A4155F900E}"/>
              </a:ext>
            </a:extLst>
          </p:cNvPr>
          <p:cNvSpPr txBox="1"/>
          <p:nvPr/>
        </p:nvSpPr>
        <p:spPr>
          <a:xfrm>
            <a:off x="7534627" y="1390819"/>
            <a:ext cx="1499578" cy="369332"/>
          </a:xfrm>
          <a:prstGeom prst="rect">
            <a:avLst/>
          </a:prstGeom>
          <a:noFill/>
        </p:spPr>
        <p:txBody>
          <a:bodyPr wrap="none" rtlCol="0">
            <a:spAutoFit/>
          </a:bodyPr>
          <a:lstStyle/>
          <a:p>
            <a:r>
              <a:rPr lang="en-US" b="1" dirty="0">
                <a:solidFill>
                  <a:schemeClr val="bg1"/>
                </a:solidFill>
              </a:rPr>
              <a:t>William Taft</a:t>
            </a:r>
          </a:p>
        </p:txBody>
      </p:sp>
      <p:sp>
        <p:nvSpPr>
          <p:cNvPr id="13" name="TextBox 12">
            <a:extLst>
              <a:ext uri="{FF2B5EF4-FFF2-40B4-BE49-F238E27FC236}">
                <a16:creationId xmlns:a16="http://schemas.microsoft.com/office/drawing/2014/main" id="{DC67F6BB-C411-3CF3-A55A-5C5CA9CB3684}"/>
              </a:ext>
            </a:extLst>
          </p:cNvPr>
          <p:cNvSpPr txBox="1"/>
          <p:nvPr/>
        </p:nvSpPr>
        <p:spPr>
          <a:xfrm>
            <a:off x="4778078" y="5163891"/>
            <a:ext cx="1592103" cy="369332"/>
          </a:xfrm>
          <a:prstGeom prst="rect">
            <a:avLst/>
          </a:prstGeom>
          <a:noFill/>
        </p:spPr>
        <p:txBody>
          <a:bodyPr wrap="none" rtlCol="0">
            <a:spAutoFit/>
          </a:bodyPr>
          <a:lstStyle/>
          <a:p>
            <a:r>
              <a:rPr lang="en-US" b="1" dirty="0"/>
              <a:t>Charles Eliot</a:t>
            </a:r>
          </a:p>
        </p:txBody>
      </p:sp>
    </p:spTree>
    <p:extLst>
      <p:ext uri="{BB962C8B-B14F-4D97-AF65-F5344CB8AC3E}">
        <p14:creationId xmlns:p14="http://schemas.microsoft.com/office/powerpoint/2010/main" val="406065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08A07F0-3604-884E-31FD-96C9081C8E8B}"/>
              </a:ext>
            </a:extLst>
          </p:cNvPr>
          <p:cNvSpPr txBox="1"/>
          <p:nvPr/>
        </p:nvSpPr>
        <p:spPr>
          <a:xfrm>
            <a:off x="279156" y="243938"/>
            <a:ext cx="8328513" cy="954107"/>
          </a:xfrm>
          <a:prstGeom prst="rect">
            <a:avLst/>
          </a:prstGeom>
          <a:noFill/>
        </p:spPr>
        <p:txBody>
          <a:bodyPr wrap="square">
            <a:spAutoFit/>
          </a:bodyPr>
          <a:lstStyle/>
          <a:p>
            <a:r>
              <a:rPr lang="en-US" sz="2800" b="1" i="0" dirty="0">
                <a:solidFill>
                  <a:schemeClr val="bg1"/>
                </a:solidFill>
                <a:effectLst/>
                <a:latin typeface="+mj-lt"/>
              </a:rPr>
              <a:t>1919 – The All Souls Chapter of the Laymen’s League was formed.</a:t>
            </a:r>
            <a:endParaRPr lang="en-US" sz="2800" dirty="0">
              <a:solidFill>
                <a:schemeClr val="bg1"/>
              </a:solidFill>
              <a:latin typeface="+mj-lt"/>
            </a:endParaRPr>
          </a:p>
        </p:txBody>
      </p:sp>
      <p:sp>
        <p:nvSpPr>
          <p:cNvPr id="5" name="TextBox 4">
            <a:extLst>
              <a:ext uri="{FF2B5EF4-FFF2-40B4-BE49-F238E27FC236}">
                <a16:creationId xmlns:a16="http://schemas.microsoft.com/office/drawing/2014/main" id="{D76D524F-FB0C-3E40-10AC-4C209DA8914E}"/>
              </a:ext>
            </a:extLst>
          </p:cNvPr>
          <p:cNvSpPr txBox="1"/>
          <p:nvPr/>
        </p:nvSpPr>
        <p:spPr>
          <a:xfrm>
            <a:off x="245042" y="1425802"/>
            <a:ext cx="5058916" cy="2246769"/>
          </a:xfrm>
          <a:prstGeom prst="rect">
            <a:avLst/>
          </a:prstGeom>
          <a:noFill/>
        </p:spPr>
        <p:txBody>
          <a:bodyPr wrap="square">
            <a:spAutoFit/>
          </a:bodyPr>
          <a:lstStyle/>
          <a:p>
            <a:r>
              <a:rPr lang="en-US" sz="2800" b="1" i="0" dirty="0">
                <a:solidFill>
                  <a:schemeClr val="bg1"/>
                </a:solidFill>
                <a:effectLst/>
                <a:latin typeface="+mj-lt"/>
              </a:rPr>
              <a:t>Met once a month for dinner with guest speakers during WW II. It later was defuncted but was revived in 2016.  </a:t>
            </a:r>
            <a:endParaRPr lang="en-US" sz="2800" b="1" dirty="0">
              <a:solidFill>
                <a:schemeClr val="bg1"/>
              </a:solidFill>
              <a:latin typeface="+mj-lt"/>
            </a:endParaRPr>
          </a:p>
        </p:txBody>
      </p:sp>
      <p:sp>
        <p:nvSpPr>
          <p:cNvPr id="7" name="TextBox 6">
            <a:extLst>
              <a:ext uri="{FF2B5EF4-FFF2-40B4-BE49-F238E27FC236}">
                <a16:creationId xmlns:a16="http://schemas.microsoft.com/office/drawing/2014/main" id="{78A2834B-B729-73CA-D5F6-4D40D1132B23}"/>
              </a:ext>
            </a:extLst>
          </p:cNvPr>
          <p:cNvSpPr txBox="1"/>
          <p:nvPr/>
        </p:nvSpPr>
        <p:spPr>
          <a:xfrm>
            <a:off x="279156" y="4233213"/>
            <a:ext cx="4325815" cy="1569660"/>
          </a:xfrm>
          <a:prstGeom prst="rect">
            <a:avLst/>
          </a:prstGeom>
          <a:noFill/>
        </p:spPr>
        <p:txBody>
          <a:bodyPr wrap="square" rtlCol="0">
            <a:spAutoFit/>
          </a:bodyPr>
          <a:lstStyle/>
          <a:p>
            <a:r>
              <a:rPr lang="en-US" sz="2400" b="1" i="1" dirty="0">
                <a:latin typeface="+mj-lt"/>
              </a:rPr>
              <a:t>In the 1950s, the group ran ads which asked “Are you a Unitarian without knowing it?”</a:t>
            </a:r>
          </a:p>
        </p:txBody>
      </p:sp>
      <p:pic>
        <p:nvPicPr>
          <p:cNvPr id="9" name="Picture 8" descr="A black and white page of a book&#10;&#10;Description automatically generated">
            <a:extLst>
              <a:ext uri="{FF2B5EF4-FFF2-40B4-BE49-F238E27FC236}">
                <a16:creationId xmlns:a16="http://schemas.microsoft.com/office/drawing/2014/main" id="{29B62109-D582-B58F-494E-CD270596BA1D}"/>
              </a:ext>
            </a:extLst>
          </p:cNvPr>
          <p:cNvPicPr>
            <a:picLocks noChangeAspect="1"/>
          </p:cNvPicPr>
          <p:nvPr/>
        </p:nvPicPr>
        <p:blipFill>
          <a:blip r:embed="rId4"/>
          <a:stretch>
            <a:fillRect/>
          </a:stretch>
        </p:blipFill>
        <p:spPr>
          <a:xfrm>
            <a:off x="5318435" y="1026063"/>
            <a:ext cx="2914324" cy="5700051"/>
          </a:xfrm>
          <a:prstGeom prst="rect">
            <a:avLst/>
          </a:prstGeom>
          <a:ln w="57150">
            <a:solidFill>
              <a:schemeClr val="bg1"/>
            </a:solidFill>
          </a:ln>
        </p:spPr>
      </p:pic>
    </p:spTree>
    <p:extLst>
      <p:ext uri="{BB962C8B-B14F-4D97-AF65-F5344CB8AC3E}">
        <p14:creationId xmlns:p14="http://schemas.microsoft.com/office/powerpoint/2010/main" val="137002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206829" y="4396596"/>
            <a:ext cx="8817428" cy="2218198"/>
          </a:xfrm>
        </p:spPr>
        <p:txBody>
          <a:bodyPr anchor="t">
            <a:normAutofit lnSpcReduction="10000"/>
          </a:bodyPr>
          <a:lstStyle/>
          <a:p>
            <a:r>
              <a:rPr lang="en-US" sz="3600" b="1" dirty="0">
                <a:solidFill>
                  <a:schemeClr val="tx1"/>
                </a:solidFill>
              </a:rPr>
              <a:t>Our 1922 Bond of Union</a:t>
            </a:r>
            <a:r>
              <a:rPr lang="en-US" sz="3200" b="1" dirty="0">
                <a:solidFill>
                  <a:schemeClr val="tx1"/>
                </a:solidFill>
              </a:rPr>
              <a:t>.</a:t>
            </a:r>
          </a:p>
          <a:p>
            <a:r>
              <a:rPr lang="en-US" sz="2400" b="1" i="1" dirty="0">
                <a:solidFill>
                  <a:schemeClr val="tx1"/>
                </a:solidFill>
              </a:rPr>
              <a:t>Today’s Bond of Union:</a:t>
            </a:r>
          </a:p>
          <a:p>
            <a:r>
              <a:rPr lang="en-US" sz="2400" b="1" i="1" dirty="0">
                <a:solidFill>
                  <a:schemeClr val="tx1"/>
                </a:solidFill>
              </a:rPr>
              <a:t>“In the freedom of the truth, and in the spirit of love,</a:t>
            </a:r>
          </a:p>
          <a:p>
            <a:r>
              <a:rPr lang="en-US" sz="2400" b="1" i="1" dirty="0">
                <a:solidFill>
                  <a:schemeClr val="tx1"/>
                </a:solidFill>
              </a:rPr>
              <a:t>We unite for the worship of God, and the service of all.”</a:t>
            </a:r>
            <a:endParaRPr lang="en-US" b="1" i="1" dirty="0">
              <a:solidFill>
                <a:schemeClr val="tx1"/>
              </a:solidFill>
            </a:endParaRPr>
          </a:p>
        </p:txBody>
      </p:sp>
      <p:pic>
        <p:nvPicPr>
          <p:cNvPr id="4" name="Picture 3" descr="A piece of paper with writing on it&#10;&#10;Description automatically generated">
            <a:extLst>
              <a:ext uri="{FF2B5EF4-FFF2-40B4-BE49-F238E27FC236}">
                <a16:creationId xmlns:a16="http://schemas.microsoft.com/office/drawing/2014/main" id="{E0D2B405-C691-7A8A-61B8-0497FD197589}"/>
              </a:ext>
            </a:extLst>
          </p:cNvPr>
          <p:cNvPicPr>
            <a:picLocks noChangeAspect="1"/>
          </p:cNvPicPr>
          <p:nvPr/>
        </p:nvPicPr>
        <p:blipFill>
          <a:blip r:embed="rId3"/>
          <a:stretch>
            <a:fillRect/>
          </a:stretch>
        </p:blipFill>
        <p:spPr>
          <a:xfrm>
            <a:off x="881743" y="422984"/>
            <a:ext cx="7772400" cy="3054362"/>
          </a:xfrm>
          <a:prstGeom prst="rect">
            <a:avLst/>
          </a:prstGeom>
        </p:spPr>
      </p:pic>
    </p:spTree>
    <p:extLst>
      <p:ext uri="{BB962C8B-B14F-4D97-AF65-F5344CB8AC3E}">
        <p14:creationId xmlns:p14="http://schemas.microsoft.com/office/powerpoint/2010/main" val="138749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64018" y="75810"/>
            <a:ext cx="9077696" cy="4477241"/>
          </a:xfrm>
        </p:spPr>
        <p:txBody>
          <a:bodyPr anchor="t">
            <a:normAutofit/>
          </a:bodyPr>
          <a:lstStyle/>
          <a:p>
            <a:r>
              <a:rPr lang="en-US" sz="2800" b="1" i="0" dirty="0">
                <a:effectLst/>
              </a:rPr>
              <a:t>The Wall Street Crash of 1929 hit All Souls hard.</a:t>
            </a:r>
          </a:p>
          <a:p>
            <a:r>
              <a:rPr lang="en-US" sz="2800" b="1" i="1" dirty="0">
                <a:effectLst/>
                <a:latin typeface="forum"/>
              </a:rPr>
              <a:t>Many donors were unable to fulfill their pledges for the new, fourth, building being planned on Lexington Avenue at E. 80th St.  Help came from the estate of George F. Baker, an All Souls member and President of what is now Citibank.  His son, also George F. Baker, covered the mortgage for the current building when his father died in 1931.</a:t>
            </a:r>
          </a:p>
          <a:p>
            <a:endParaRPr lang="en-US" sz="2800" b="1" i="1" dirty="0">
              <a:latin typeface="forum"/>
            </a:endParaRPr>
          </a:p>
          <a:p>
            <a:endParaRPr lang="en-US" sz="3200" b="1" i="1" dirty="0"/>
          </a:p>
          <a:p>
            <a:endParaRPr lang="en-US" b="1" i="1" dirty="0"/>
          </a:p>
        </p:txBody>
      </p:sp>
      <p:pic>
        <p:nvPicPr>
          <p:cNvPr id="7172" name="Picture 4">
            <a:extLst>
              <a:ext uri="{FF2B5EF4-FFF2-40B4-BE49-F238E27FC236}">
                <a16:creationId xmlns:a16="http://schemas.microsoft.com/office/drawing/2014/main" id="{3018DE37-1AD7-843D-40C9-AB00E956F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464" y="4105465"/>
            <a:ext cx="1811976" cy="228967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CE5A42-EFD3-37D4-6844-0E5CF4CA6A65}"/>
              </a:ext>
            </a:extLst>
          </p:cNvPr>
          <p:cNvSpPr txBox="1"/>
          <p:nvPr/>
        </p:nvSpPr>
        <p:spPr>
          <a:xfrm>
            <a:off x="2978726" y="5013281"/>
            <a:ext cx="1452642" cy="369332"/>
          </a:xfrm>
          <a:prstGeom prst="rect">
            <a:avLst/>
          </a:prstGeom>
          <a:noFill/>
        </p:spPr>
        <p:txBody>
          <a:bodyPr wrap="none" rtlCol="0">
            <a:spAutoFit/>
          </a:bodyPr>
          <a:lstStyle/>
          <a:p>
            <a:r>
              <a:rPr lang="en-US" b="1" dirty="0"/>
              <a:t>1840-1931</a:t>
            </a:r>
          </a:p>
        </p:txBody>
      </p:sp>
      <p:sp>
        <p:nvSpPr>
          <p:cNvPr id="9" name="TextBox 8">
            <a:extLst>
              <a:ext uri="{FF2B5EF4-FFF2-40B4-BE49-F238E27FC236}">
                <a16:creationId xmlns:a16="http://schemas.microsoft.com/office/drawing/2014/main" id="{366541FF-45F1-AF85-E786-1E77AC8EBF8D}"/>
              </a:ext>
            </a:extLst>
          </p:cNvPr>
          <p:cNvSpPr txBox="1"/>
          <p:nvPr/>
        </p:nvSpPr>
        <p:spPr>
          <a:xfrm>
            <a:off x="6899563" y="5013281"/>
            <a:ext cx="1452642" cy="369332"/>
          </a:xfrm>
          <a:prstGeom prst="rect">
            <a:avLst/>
          </a:prstGeom>
          <a:noFill/>
        </p:spPr>
        <p:txBody>
          <a:bodyPr wrap="none" rtlCol="0">
            <a:spAutoFit/>
          </a:bodyPr>
          <a:lstStyle/>
          <a:p>
            <a:r>
              <a:rPr lang="en-US" b="1" dirty="0"/>
              <a:t>1878-1937</a:t>
            </a:r>
          </a:p>
        </p:txBody>
      </p:sp>
      <p:pic>
        <p:nvPicPr>
          <p:cNvPr id="7176" name="Picture 8" descr="George Fisher Baker Jr. (1878-1937) - Find a Grave Memorial">
            <a:extLst>
              <a:ext uri="{FF2B5EF4-FFF2-40B4-BE49-F238E27FC236}">
                <a16:creationId xmlns:a16="http://schemas.microsoft.com/office/drawing/2014/main" id="{DD2095EC-45D9-DD73-E0DD-2D7FDF851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053" y="4105465"/>
            <a:ext cx="1881034" cy="228967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25B756-66F0-D56E-0077-8470DA41195E}"/>
              </a:ext>
            </a:extLst>
          </p:cNvPr>
          <p:cNvSpPr txBox="1"/>
          <p:nvPr/>
        </p:nvSpPr>
        <p:spPr>
          <a:xfrm>
            <a:off x="2513556" y="6492578"/>
            <a:ext cx="3090333" cy="369332"/>
          </a:xfrm>
          <a:prstGeom prst="rect">
            <a:avLst/>
          </a:prstGeom>
          <a:noFill/>
        </p:spPr>
        <p:txBody>
          <a:bodyPr wrap="none" rtlCol="0">
            <a:spAutoFit/>
          </a:bodyPr>
          <a:lstStyle/>
          <a:p>
            <a:r>
              <a:rPr lang="en-US" b="1" dirty="0"/>
              <a:t>The two George F. Baker’s</a:t>
            </a:r>
          </a:p>
        </p:txBody>
      </p:sp>
    </p:spTree>
    <p:extLst>
      <p:ext uri="{BB962C8B-B14F-4D97-AF65-F5344CB8AC3E}">
        <p14:creationId xmlns:p14="http://schemas.microsoft.com/office/powerpoint/2010/main" val="20922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26459" y="-106919"/>
            <a:ext cx="8809818" cy="4477241"/>
          </a:xfrm>
        </p:spPr>
        <p:txBody>
          <a:bodyPr anchor="t">
            <a:normAutofit/>
          </a:bodyPr>
          <a:lstStyle/>
          <a:p>
            <a:pPr>
              <a:lnSpc>
                <a:spcPct val="150000"/>
              </a:lnSpc>
            </a:pPr>
            <a:r>
              <a:rPr lang="en-US" sz="3200" b="1" i="0" dirty="0">
                <a:effectLst/>
              </a:rPr>
              <a:t>1932-</a:t>
            </a:r>
            <a:r>
              <a:rPr lang="en-US" sz="2800" b="1" i="0" dirty="0">
                <a:effectLst/>
              </a:rPr>
              <a:t>The decision was made to phase out the rental of pews, a policy which had been in place at All Souls since 1821. The Trustees decided to move towards a policy of a “free church,” with every member annual canvasses.</a:t>
            </a:r>
            <a:endParaRPr lang="en-US" sz="3200" b="1" i="1" dirty="0">
              <a:effectLst/>
            </a:endParaRPr>
          </a:p>
          <a:p>
            <a:pPr>
              <a:lnSpc>
                <a:spcPct val="150000"/>
              </a:lnSpc>
            </a:pPr>
            <a:endParaRPr lang="en-US" sz="3200" b="1" i="1" dirty="0"/>
          </a:p>
          <a:p>
            <a:endParaRPr lang="en-US" sz="3200" b="1" i="1" dirty="0"/>
          </a:p>
          <a:p>
            <a:endParaRPr lang="en-US" b="1" i="1" dirty="0"/>
          </a:p>
        </p:txBody>
      </p:sp>
      <p:sp>
        <p:nvSpPr>
          <p:cNvPr id="6" name="TextBox 5">
            <a:extLst>
              <a:ext uri="{FF2B5EF4-FFF2-40B4-BE49-F238E27FC236}">
                <a16:creationId xmlns:a16="http://schemas.microsoft.com/office/drawing/2014/main" id="{6FCE5A42-EFD3-37D4-6844-0E5CF4CA6A65}"/>
              </a:ext>
            </a:extLst>
          </p:cNvPr>
          <p:cNvSpPr txBox="1"/>
          <p:nvPr/>
        </p:nvSpPr>
        <p:spPr>
          <a:xfrm>
            <a:off x="2978726" y="5013281"/>
            <a:ext cx="1452642" cy="369332"/>
          </a:xfrm>
          <a:prstGeom prst="rect">
            <a:avLst/>
          </a:prstGeom>
          <a:noFill/>
        </p:spPr>
        <p:txBody>
          <a:bodyPr wrap="none" rtlCol="0">
            <a:spAutoFit/>
          </a:bodyPr>
          <a:lstStyle/>
          <a:p>
            <a:r>
              <a:rPr lang="en-US" b="1" dirty="0"/>
              <a:t>1840-1931</a:t>
            </a:r>
          </a:p>
        </p:txBody>
      </p:sp>
      <p:sp>
        <p:nvSpPr>
          <p:cNvPr id="9" name="TextBox 8">
            <a:extLst>
              <a:ext uri="{FF2B5EF4-FFF2-40B4-BE49-F238E27FC236}">
                <a16:creationId xmlns:a16="http://schemas.microsoft.com/office/drawing/2014/main" id="{366541FF-45F1-AF85-E786-1E77AC8EBF8D}"/>
              </a:ext>
            </a:extLst>
          </p:cNvPr>
          <p:cNvSpPr txBox="1"/>
          <p:nvPr/>
        </p:nvSpPr>
        <p:spPr>
          <a:xfrm>
            <a:off x="6899563" y="5013281"/>
            <a:ext cx="1452642" cy="369332"/>
          </a:xfrm>
          <a:prstGeom prst="rect">
            <a:avLst/>
          </a:prstGeom>
          <a:noFill/>
        </p:spPr>
        <p:txBody>
          <a:bodyPr wrap="none" rtlCol="0">
            <a:spAutoFit/>
          </a:bodyPr>
          <a:lstStyle/>
          <a:p>
            <a:r>
              <a:rPr lang="en-US" b="1" dirty="0"/>
              <a:t>1878-1937</a:t>
            </a:r>
          </a:p>
        </p:txBody>
      </p:sp>
      <p:pic>
        <p:nvPicPr>
          <p:cNvPr id="9218" name="Picture 2" descr="Designing Churches—Seating for Worship-Presbyterians of the Past">
            <a:extLst>
              <a:ext uri="{FF2B5EF4-FFF2-40B4-BE49-F238E27FC236}">
                <a16:creationId xmlns:a16="http://schemas.microsoft.com/office/drawing/2014/main" id="{BDF2955D-0775-5C6A-D173-A4862A1E5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3315"/>
            <a:ext cx="9144000" cy="381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1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289716" y="82240"/>
            <a:ext cx="4106008" cy="3707875"/>
          </a:xfrm>
          <a:prstGeom prst="rect">
            <a:avLst/>
          </a:prstGeom>
          <a:noFill/>
        </p:spPr>
        <p:txBody>
          <a:bodyPr wrap="square" rtlCol="0">
            <a:spAutoFit/>
          </a:bodyPr>
          <a:lstStyle/>
          <a:p>
            <a:pPr>
              <a:lnSpc>
                <a:spcPct val="150000"/>
              </a:lnSpc>
            </a:pPr>
            <a:r>
              <a:rPr lang="en-US" sz="3200" b="1" i="0" dirty="0">
                <a:solidFill>
                  <a:schemeClr val="bg1"/>
                </a:solidFill>
                <a:effectLst/>
                <a:latin typeface="forum"/>
              </a:rPr>
              <a:t>1945 - The funeral of Béla Bartók, the great Hungarian Unitarian composer, was performed at All Souls.</a:t>
            </a:r>
            <a:endParaRPr lang="en-US" sz="3200" b="1" dirty="0">
              <a:solidFill>
                <a:schemeClr val="bg1"/>
              </a:solidFill>
              <a:latin typeface="+mj-lt"/>
            </a:endParaRPr>
          </a:p>
        </p:txBody>
      </p:sp>
      <p:sp>
        <p:nvSpPr>
          <p:cNvPr id="7" name="TextBox 6">
            <a:extLst>
              <a:ext uri="{FF2B5EF4-FFF2-40B4-BE49-F238E27FC236}">
                <a16:creationId xmlns:a16="http://schemas.microsoft.com/office/drawing/2014/main" id="{3F186A37-6C23-AEDB-097C-67225763D14F}"/>
              </a:ext>
            </a:extLst>
          </p:cNvPr>
          <p:cNvSpPr txBox="1"/>
          <p:nvPr/>
        </p:nvSpPr>
        <p:spPr>
          <a:xfrm>
            <a:off x="5789734" y="5612105"/>
            <a:ext cx="2712426" cy="584775"/>
          </a:xfrm>
          <a:prstGeom prst="rect">
            <a:avLst/>
          </a:prstGeom>
          <a:noFill/>
        </p:spPr>
        <p:txBody>
          <a:bodyPr wrap="square">
            <a:spAutoFit/>
          </a:bodyPr>
          <a:lstStyle/>
          <a:p>
            <a:r>
              <a:rPr lang="en-US" sz="3200" b="1" i="0" dirty="0">
                <a:effectLst/>
                <a:latin typeface="+mj-lt"/>
              </a:rPr>
              <a:t>1881-1945 </a:t>
            </a:r>
            <a:endParaRPr lang="en-US" sz="3200" dirty="0">
              <a:latin typeface="+mj-lt"/>
            </a:endParaRPr>
          </a:p>
        </p:txBody>
      </p:sp>
      <p:pic>
        <p:nvPicPr>
          <p:cNvPr id="10" name="Picture 9" descr="A person in a suit&#10;&#10;Description automatically generated">
            <a:extLst>
              <a:ext uri="{FF2B5EF4-FFF2-40B4-BE49-F238E27FC236}">
                <a16:creationId xmlns:a16="http://schemas.microsoft.com/office/drawing/2014/main" id="{0F77ACDA-B192-F330-2889-C8C3C54A4C4F}"/>
              </a:ext>
            </a:extLst>
          </p:cNvPr>
          <p:cNvPicPr>
            <a:picLocks noChangeAspect="1"/>
          </p:cNvPicPr>
          <p:nvPr/>
        </p:nvPicPr>
        <p:blipFill>
          <a:blip r:embed="rId4"/>
          <a:stretch>
            <a:fillRect/>
          </a:stretch>
        </p:blipFill>
        <p:spPr>
          <a:xfrm>
            <a:off x="5601133" y="1022322"/>
            <a:ext cx="3089627" cy="4134321"/>
          </a:xfrm>
          <a:prstGeom prst="rect">
            <a:avLst/>
          </a:prstGeom>
          <a:ln w="57150">
            <a:solidFill>
              <a:schemeClr val="bg1"/>
            </a:solidFill>
          </a:ln>
        </p:spPr>
      </p:pic>
      <p:sp>
        <p:nvSpPr>
          <p:cNvPr id="12" name="TextBox 11">
            <a:extLst>
              <a:ext uri="{FF2B5EF4-FFF2-40B4-BE49-F238E27FC236}">
                <a16:creationId xmlns:a16="http://schemas.microsoft.com/office/drawing/2014/main" id="{A5C942DD-A5A8-EEB9-1E19-59FFDD48D385}"/>
              </a:ext>
            </a:extLst>
          </p:cNvPr>
          <p:cNvSpPr txBox="1"/>
          <p:nvPr/>
        </p:nvSpPr>
        <p:spPr>
          <a:xfrm>
            <a:off x="237394" y="4223688"/>
            <a:ext cx="4334606" cy="2308324"/>
          </a:xfrm>
          <a:prstGeom prst="rect">
            <a:avLst/>
          </a:prstGeom>
          <a:noFill/>
        </p:spPr>
        <p:txBody>
          <a:bodyPr wrap="square">
            <a:spAutoFit/>
          </a:bodyPr>
          <a:lstStyle/>
          <a:p>
            <a:r>
              <a:rPr lang="en-US" sz="2400" b="1" i="1" dirty="0">
                <a:solidFill>
                  <a:srgbClr val="000000"/>
                </a:solidFill>
                <a:effectLst/>
                <a:latin typeface="+mj-lt"/>
              </a:rPr>
              <a:t>He joined the Unitarian faith "primarily because he held it to be the freest, most humanistic faith." He called the trinity a "clumsy fable that enslaves thought</a:t>
            </a:r>
            <a:r>
              <a:rPr lang="en-US" sz="2400" b="1" i="1" dirty="0">
                <a:solidFill>
                  <a:srgbClr val="000000"/>
                </a:solidFill>
                <a:latin typeface="+mj-lt"/>
              </a:rPr>
              <a:t>.</a:t>
            </a:r>
            <a:r>
              <a:rPr lang="en-US" sz="2400" b="1" i="1" dirty="0">
                <a:solidFill>
                  <a:srgbClr val="000000"/>
                </a:solidFill>
                <a:effectLst/>
                <a:latin typeface="+mj-lt"/>
              </a:rPr>
              <a:t>" </a:t>
            </a:r>
            <a:endParaRPr lang="en-US" sz="2400" b="1" i="1" dirty="0">
              <a:latin typeface="+mj-lt"/>
            </a:endParaRPr>
          </a:p>
        </p:txBody>
      </p:sp>
      <p:sp>
        <p:nvSpPr>
          <p:cNvPr id="3" name="TextBox 2">
            <a:extLst>
              <a:ext uri="{FF2B5EF4-FFF2-40B4-BE49-F238E27FC236}">
                <a16:creationId xmlns:a16="http://schemas.microsoft.com/office/drawing/2014/main" id="{D4508127-8FFF-1702-C86F-C3C11B624CA7}"/>
              </a:ext>
            </a:extLst>
          </p:cNvPr>
          <p:cNvSpPr txBox="1"/>
          <p:nvPr/>
        </p:nvSpPr>
        <p:spPr>
          <a:xfrm>
            <a:off x="5843861" y="82240"/>
            <a:ext cx="2395528" cy="646331"/>
          </a:xfrm>
          <a:prstGeom prst="rect">
            <a:avLst/>
          </a:prstGeom>
          <a:noFill/>
        </p:spPr>
        <p:txBody>
          <a:bodyPr wrap="none" rtlCol="0">
            <a:spAutoFit/>
          </a:bodyPr>
          <a:lstStyle/>
          <a:p>
            <a:r>
              <a:rPr lang="en-US" sz="3600" b="1" i="0" dirty="0">
                <a:solidFill>
                  <a:schemeClr val="bg1"/>
                </a:solidFill>
                <a:effectLst/>
                <a:latin typeface="forum"/>
              </a:rPr>
              <a:t>Béla Bartók</a:t>
            </a:r>
            <a:endParaRPr lang="en-US" sz="3600" dirty="0"/>
          </a:p>
        </p:txBody>
      </p:sp>
    </p:spTree>
    <p:extLst>
      <p:ext uri="{BB962C8B-B14F-4D97-AF65-F5344CB8AC3E}">
        <p14:creationId xmlns:p14="http://schemas.microsoft.com/office/powerpoint/2010/main" val="398449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0" y="228559"/>
            <a:ext cx="9302262" cy="2062103"/>
          </a:xfrm>
          <a:prstGeom prst="rect">
            <a:avLst/>
          </a:prstGeom>
          <a:noFill/>
        </p:spPr>
        <p:txBody>
          <a:bodyPr wrap="square" rtlCol="0">
            <a:spAutoFit/>
          </a:bodyPr>
          <a:lstStyle/>
          <a:p>
            <a:r>
              <a:rPr lang="en-US" sz="3200" b="1" i="0" dirty="0">
                <a:solidFill>
                  <a:schemeClr val="bg1"/>
                </a:solidFill>
                <a:effectLst/>
                <a:latin typeface="+mj-lt"/>
              </a:rPr>
              <a:t>During World War II, 140 All Souls members served in the military.  </a:t>
            </a:r>
          </a:p>
          <a:p>
            <a:endParaRPr lang="en-US" sz="3200" b="1" dirty="0">
              <a:solidFill>
                <a:schemeClr val="bg1"/>
              </a:solidFill>
              <a:latin typeface="+mj-lt"/>
            </a:endParaRPr>
          </a:p>
          <a:p>
            <a:r>
              <a:rPr lang="en-US" sz="3200" b="1" i="0" dirty="0">
                <a:solidFill>
                  <a:schemeClr val="bg1"/>
                </a:solidFill>
                <a:effectLst/>
                <a:latin typeface="+mj-lt"/>
              </a:rPr>
              <a:t>Four gave their lives:</a:t>
            </a:r>
            <a:endParaRPr lang="en-US" sz="3200" b="1" dirty="0">
              <a:solidFill>
                <a:schemeClr val="bg1"/>
              </a:solidFill>
              <a:latin typeface="+mj-lt"/>
            </a:endParaRPr>
          </a:p>
        </p:txBody>
      </p:sp>
      <p:sp>
        <p:nvSpPr>
          <p:cNvPr id="7" name="TextBox 6">
            <a:extLst>
              <a:ext uri="{FF2B5EF4-FFF2-40B4-BE49-F238E27FC236}">
                <a16:creationId xmlns:a16="http://schemas.microsoft.com/office/drawing/2014/main" id="{6E100272-7837-AD7B-52FF-362C52176B5B}"/>
              </a:ext>
            </a:extLst>
          </p:cNvPr>
          <p:cNvSpPr txBox="1"/>
          <p:nvPr/>
        </p:nvSpPr>
        <p:spPr>
          <a:xfrm>
            <a:off x="0" y="3788145"/>
            <a:ext cx="5639744" cy="224593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b="1" i="0" dirty="0">
                <a:solidFill>
                  <a:srgbClr val="000000"/>
                </a:solidFill>
                <a:effectLst/>
                <a:latin typeface="+mj-lt"/>
              </a:rPr>
              <a:t>Jacques Rodney Eisner</a:t>
            </a:r>
          </a:p>
          <a:p>
            <a:pPr marL="342900" indent="-342900">
              <a:lnSpc>
                <a:spcPct val="150000"/>
              </a:lnSpc>
              <a:buFont typeface="Arial" panose="020B0604020202020204" pitchFamily="34" charset="0"/>
              <a:buChar char="•"/>
            </a:pPr>
            <a:r>
              <a:rPr lang="en-US" sz="2400" b="1" i="0" dirty="0">
                <a:solidFill>
                  <a:srgbClr val="000000"/>
                </a:solidFill>
                <a:effectLst/>
                <a:latin typeface="+mj-lt"/>
              </a:rPr>
              <a:t> Frazier Curtis</a:t>
            </a:r>
          </a:p>
          <a:p>
            <a:pPr marL="342900" indent="-342900">
              <a:lnSpc>
                <a:spcPct val="150000"/>
              </a:lnSpc>
              <a:buFont typeface="Arial" panose="020B0604020202020204" pitchFamily="34" charset="0"/>
              <a:buChar char="•"/>
            </a:pPr>
            <a:r>
              <a:rPr lang="en-US" sz="2400" b="1" i="0" dirty="0">
                <a:solidFill>
                  <a:srgbClr val="000000"/>
                </a:solidFill>
                <a:effectLst/>
                <a:latin typeface="+mj-lt"/>
              </a:rPr>
              <a:t>Adolf Paul Schramm Jr.</a:t>
            </a:r>
          </a:p>
          <a:p>
            <a:pPr marL="342900" indent="-342900">
              <a:lnSpc>
                <a:spcPct val="150000"/>
              </a:lnSpc>
              <a:buFont typeface="Arial" panose="020B0604020202020204" pitchFamily="34" charset="0"/>
              <a:buChar char="•"/>
            </a:pPr>
            <a:r>
              <a:rPr lang="en-US" sz="2400" b="1" i="0" dirty="0">
                <a:solidFill>
                  <a:srgbClr val="000000"/>
                </a:solidFill>
                <a:effectLst/>
                <a:latin typeface="+mj-lt"/>
              </a:rPr>
              <a:t>James Freeman Curtis</a:t>
            </a:r>
            <a:endParaRPr lang="en-US" sz="2400" b="1" dirty="0">
              <a:latin typeface="+mj-lt"/>
            </a:endParaRPr>
          </a:p>
        </p:txBody>
      </p:sp>
      <p:pic>
        <p:nvPicPr>
          <p:cNvPr id="10" name="Picture 9" descr="A collage of men wearing military uniforms&#10;&#10;Description automatically generated">
            <a:extLst>
              <a:ext uri="{FF2B5EF4-FFF2-40B4-BE49-F238E27FC236}">
                <a16:creationId xmlns:a16="http://schemas.microsoft.com/office/drawing/2014/main" id="{0A0DFDAC-B4E2-715E-6D04-9B964CA0B997}"/>
              </a:ext>
            </a:extLst>
          </p:cNvPr>
          <p:cNvPicPr>
            <a:picLocks noChangeAspect="1"/>
          </p:cNvPicPr>
          <p:nvPr/>
        </p:nvPicPr>
        <p:blipFill>
          <a:blip r:embed="rId4"/>
          <a:stretch>
            <a:fillRect/>
          </a:stretch>
        </p:blipFill>
        <p:spPr>
          <a:xfrm>
            <a:off x="4829090" y="1082386"/>
            <a:ext cx="4095103" cy="4566060"/>
          </a:xfrm>
          <a:prstGeom prst="rect">
            <a:avLst/>
          </a:prstGeom>
          <a:ln w="57150">
            <a:solidFill>
              <a:schemeClr val="bg1"/>
            </a:solidFill>
          </a:ln>
        </p:spPr>
      </p:pic>
      <p:sp>
        <p:nvSpPr>
          <p:cNvPr id="14" name="TextBox 13">
            <a:extLst>
              <a:ext uri="{FF2B5EF4-FFF2-40B4-BE49-F238E27FC236}">
                <a16:creationId xmlns:a16="http://schemas.microsoft.com/office/drawing/2014/main" id="{B79ECC29-2666-7DFE-560B-1F1FCD045027}"/>
              </a:ext>
            </a:extLst>
          </p:cNvPr>
          <p:cNvSpPr txBox="1"/>
          <p:nvPr/>
        </p:nvSpPr>
        <p:spPr>
          <a:xfrm>
            <a:off x="5979092" y="6034081"/>
            <a:ext cx="2161169" cy="523220"/>
          </a:xfrm>
          <a:prstGeom prst="rect">
            <a:avLst/>
          </a:prstGeom>
          <a:noFill/>
        </p:spPr>
        <p:txBody>
          <a:bodyPr wrap="none" rtlCol="0">
            <a:spAutoFit/>
          </a:bodyPr>
          <a:lstStyle/>
          <a:p>
            <a:r>
              <a:rPr lang="en-US" sz="2800" b="1" dirty="0"/>
              <a:t>1941-1945</a:t>
            </a:r>
          </a:p>
        </p:txBody>
      </p:sp>
      <p:sp>
        <p:nvSpPr>
          <p:cNvPr id="15" name="TextBox 14">
            <a:extLst>
              <a:ext uri="{FF2B5EF4-FFF2-40B4-BE49-F238E27FC236}">
                <a16:creationId xmlns:a16="http://schemas.microsoft.com/office/drawing/2014/main" id="{A2E307BB-5324-28BB-FEE2-DF2A9F838A26}"/>
              </a:ext>
            </a:extLst>
          </p:cNvPr>
          <p:cNvSpPr txBox="1"/>
          <p:nvPr/>
        </p:nvSpPr>
        <p:spPr>
          <a:xfrm>
            <a:off x="181086" y="6237075"/>
            <a:ext cx="4648004" cy="461665"/>
          </a:xfrm>
          <a:prstGeom prst="rect">
            <a:avLst/>
          </a:prstGeom>
          <a:noFill/>
        </p:spPr>
        <p:txBody>
          <a:bodyPr wrap="none" rtlCol="0">
            <a:spAutoFit/>
          </a:bodyPr>
          <a:lstStyle/>
          <a:p>
            <a:r>
              <a:rPr lang="en-US" sz="2400" b="1" i="1" dirty="0"/>
              <a:t>Frazier &amp; James were brothers</a:t>
            </a:r>
          </a:p>
        </p:txBody>
      </p:sp>
    </p:spTree>
    <p:extLst>
      <p:ext uri="{BB962C8B-B14F-4D97-AF65-F5344CB8AC3E}">
        <p14:creationId xmlns:p14="http://schemas.microsoft.com/office/powerpoint/2010/main" val="320275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206829" y="4396596"/>
            <a:ext cx="8817428" cy="2218198"/>
          </a:xfrm>
        </p:spPr>
        <p:txBody>
          <a:bodyPr anchor="t">
            <a:normAutofit fontScale="92500"/>
          </a:bodyPr>
          <a:lstStyle/>
          <a:p>
            <a:r>
              <a:rPr lang="en-US" sz="3200" b="1" dirty="0">
                <a:solidFill>
                  <a:schemeClr val="tx1"/>
                </a:solidFill>
              </a:rPr>
              <a:t>Through a generous gift, All Souls purchased one of the Dead Sea Scrolls titled “All Souls Deuteronomy” around 1958.  The original sits in a Jerusalem Museum.</a:t>
            </a:r>
            <a:endParaRPr lang="en-US" sz="2800" b="1" dirty="0">
              <a:solidFill>
                <a:schemeClr val="tx1"/>
              </a:solidFill>
            </a:endParaRPr>
          </a:p>
        </p:txBody>
      </p:sp>
      <p:pic>
        <p:nvPicPr>
          <p:cNvPr id="5" name="Picture 4" descr="A close-up of a paper&#10;&#10;Description automatically generated">
            <a:extLst>
              <a:ext uri="{FF2B5EF4-FFF2-40B4-BE49-F238E27FC236}">
                <a16:creationId xmlns:a16="http://schemas.microsoft.com/office/drawing/2014/main" id="{9052DD95-E400-C642-C68C-1BC15B39B795}"/>
              </a:ext>
            </a:extLst>
          </p:cNvPr>
          <p:cNvPicPr>
            <a:picLocks noChangeAspect="1"/>
          </p:cNvPicPr>
          <p:nvPr/>
        </p:nvPicPr>
        <p:blipFill>
          <a:blip r:embed="rId3"/>
          <a:stretch>
            <a:fillRect/>
          </a:stretch>
        </p:blipFill>
        <p:spPr>
          <a:xfrm>
            <a:off x="900557" y="141747"/>
            <a:ext cx="7340600" cy="3822700"/>
          </a:xfrm>
          <a:prstGeom prst="rect">
            <a:avLst/>
          </a:prstGeom>
          <a:ln w="76200">
            <a:solidFill>
              <a:schemeClr val="bg1"/>
            </a:solidFill>
          </a:ln>
        </p:spPr>
      </p:pic>
    </p:spTree>
    <p:extLst>
      <p:ext uri="{BB962C8B-B14F-4D97-AF65-F5344CB8AC3E}">
        <p14:creationId xmlns:p14="http://schemas.microsoft.com/office/powerpoint/2010/main" val="176018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4694922" y="920868"/>
            <a:ext cx="4281808" cy="2404085"/>
          </a:xfrm>
        </p:spPr>
        <p:txBody>
          <a:bodyPr anchor="b">
            <a:noAutofit/>
          </a:bodyPr>
          <a:lstStyle/>
          <a:p>
            <a:r>
              <a:rPr lang="en-US" sz="3200" dirty="0"/>
              <a:t>In 1980, the Cross on the Chancel was dedicated to replace the with a commissioned piece of art by Sue Fuller</a:t>
            </a:r>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5492084" y="4232728"/>
            <a:ext cx="3484646" cy="2299690"/>
          </a:xfrm>
        </p:spPr>
        <p:txBody>
          <a:bodyPr anchor="t">
            <a:normAutofit lnSpcReduction="10000"/>
          </a:bodyPr>
          <a:lstStyle/>
          <a:p>
            <a:r>
              <a:rPr lang="en-US" sz="2400" b="1" i="0" dirty="0">
                <a:solidFill>
                  <a:srgbClr val="000000"/>
                </a:solidFill>
                <a:effectLst/>
              </a:rPr>
              <a:t>1940 – Rev. Minot Simons had the cross from the third church building installed in the Lex &amp; 80</a:t>
            </a:r>
            <a:r>
              <a:rPr lang="en-US" sz="2400" b="1" i="0" baseline="30000" dirty="0">
                <a:solidFill>
                  <a:srgbClr val="000000"/>
                </a:solidFill>
                <a:effectLst/>
              </a:rPr>
              <a:t>th</a:t>
            </a:r>
            <a:r>
              <a:rPr lang="en-US" sz="2400" b="1" i="0" dirty="0">
                <a:solidFill>
                  <a:srgbClr val="000000"/>
                </a:solidFill>
                <a:effectLst/>
              </a:rPr>
              <a:t> chancel.</a:t>
            </a:r>
            <a:endParaRPr lang="en-US" sz="2400" b="1" i="1" dirty="0">
              <a:solidFill>
                <a:schemeClr val="tx1"/>
              </a:solidFill>
            </a:endParaRPr>
          </a:p>
        </p:txBody>
      </p:sp>
      <p:pic>
        <p:nvPicPr>
          <p:cNvPr id="10" name="Picture 9" descr="A close up of a wall&#10;&#10;Description automatically generated">
            <a:extLst>
              <a:ext uri="{FF2B5EF4-FFF2-40B4-BE49-F238E27FC236}">
                <a16:creationId xmlns:a16="http://schemas.microsoft.com/office/drawing/2014/main" id="{4BDC2CB9-A049-5F18-3248-C2B5B802E951}"/>
              </a:ext>
            </a:extLst>
          </p:cNvPr>
          <p:cNvPicPr>
            <a:picLocks noChangeAspect="1"/>
          </p:cNvPicPr>
          <p:nvPr/>
        </p:nvPicPr>
        <p:blipFill>
          <a:blip r:embed="rId3"/>
          <a:stretch>
            <a:fillRect/>
          </a:stretch>
        </p:blipFill>
        <p:spPr>
          <a:xfrm>
            <a:off x="207700" y="240884"/>
            <a:ext cx="4281808" cy="4572000"/>
          </a:xfrm>
          <a:prstGeom prst="rect">
            <a:avLst/>
          </a:prstGeom>
          <a:ln w="76200">
            <a:solidFill>
              <a:schemeClr val="tx1"/>
            </a:solidFill>
          </a:ln>
        </p:spPr>
      </p:pic>
      <p:pic>
        <p:nvPicPr>
          <p:cNvPr id="12" name="Picture 11" descr="A cross on a door&#10;&#10;Description automatically generated">
            <a:extLst>
              <a:ext uri="{FF2B5EF4-FFF2-40B4-BE49-F238E27FC236}">
                <a16:creationId xmlns:a16="http://schemas.microsoft.com/office/drawing/2014/main" id="{2C3F50A1-B9D4-1ADC-8037-23673341DBCD}"/>
              </a:ext>
            </a:extLst>
          </p:cNvPr>
          <p:cNvPicPr>
            <a:picLocks noChangeAspect="1"/>
          </p:cNvPicPr>
          <p:nvPr/>
        </p:nvPicPr>
        <p:blipFill>
          <a:blip r:embed="rId4"/>
          <a:stretch>
            <a:fillRect/>
          </a:stretch>
        </p:blipFill>
        <p:spPr>
          <a:xfrm>
            <a:off x="3240544" y="4070395"/>
            <a:ext cx="2070847" cy="2707263"/>
          </a:xfrm>
          <a:prstGeom prst="rect">
            <a:avLst/>
          </a:prstGeom>
          <a:ln w="76200">
            <a:solidFill>
              <a:schemeClr val="tx1"/>
            </a:solidFill>
          </a:ln>
        </p:spPr>
      </p:pic>
    </p:spTree>
    <p:extLst>
      <p:ext uri="{BB962C8B-B14F-4D97-AF65-F5344CB8AC3E}">
        <p14:creationId xmlns:p14="http://schemas.microsoft.com/office/powerpoint/2010/main" val="3852429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75031" y="1440007"/>
            <a:ext cx="4592782" cy="2404085"/>
          </a:xfrm>
        </p:spPr>
        <p:txBody>
          <a:bodyPr anchor="b">
            <a:noAutofit/>
          </a:bodyPr>
          <a:lstStyle/>
          <a:p>
            <a:pPr>
              <a:lnSpc>
                <a:spcPct val="150000"/>
              </a:lnSpc>
            </a:pPr>
            <a:r>
              <a:rPr lang="en-US" sz="2400" b="1" i="0" dirty="0">
                <a:effectLst/>
                <a:latin typeface="+mn-lt"/>
              </a:rPr>
              <a:t>1844 – William Cullen Bryant, an All Souls member, wrote in  the New-York Evening Post, an article arguing for the creation of a large public park on what is now the</a:t>
            </a:r>
            <a:r>
              <a:rPr lang="en-US" sz="2400" dirty="0">
                <a:latin typeface="+mn-lt"/>
              </a:rPr>
              <a:t> Upper East Side</a:t>
            </a:r>
            <a:endParaRPr lang="en-US" sz="5400" dirty="0">
              <a:latin typeface="+mn-lt"/>
            </a:endParaRPr>
          </a:p>
        </p:txBody>
      </p:sp>
      <p:pic>
        <p:nvPicPr>
          <p:cNvPr id="6" name="Picture 5" descr="A person with a beard&#10;&#10;Description automatically generated">
            <a:extLst>
              <a:ext uri="{FF2B5EF4-FFF2-40B4-BE49-F238E27FC236}">
                <a16:creationId xmlns:a16="http://schemas.microsoft.com/office/drawing/2014/main" id="{F437DE99-09A9-5956-D9DC-8C1F64BF533B}"/>
              </a:ext>
            </a:extLst>
          </p:cNvPr>
          <p:cNvPicPr>
            <a:picLocks noChangeAspect="1"/>
          </p:cNvPicPr>
          <p:nvPr/>
        </p:nvPicPr>
        <p:blipFill>
          <a:blip r:embed="rId4"/>
          <a:stretch>
            <a:fillRect/>
          </a:stretch>
        </p:blipFill>
        <p:spPr>
          <a:xfrm>
            <a:off x="4899950" y="857961"/>
            <a:ext cx="4037158" cy="4822980"/>
          </a:xfrm>
          <a:prstGeom prst="rect">
            <a:avLst/>
          </a:prstGeom>
          <a:ln w="57150">
            <a:solidFill>
              <a:schemeClr val="bg1"/>
            </a:solidFill>
          </a:ln>
        </p:spPr>
      </p:pic>
      <p:sp>
        <p:nvSpPr>
          <p:cNvPr id="7" name="TextBox 6">
            <a:extLst>
              <a:ext uri="{FF2B5EF4-FFF2-40B4-BE49-F238E27FC236}">
                <a16:creationId xmlns:a16="http://schemas.microsoft.com/office/drawing/2014/main" id="{1B25466A-5962-8B82-F813-1B54422F30AF}"/>
              </a:ext>
            </a:extLst>
          </p:cNvPr>
          <p:cNvSpPr txBox="1"/>
          <p:nvPr/>
        </p:nvSpPr>
        <p:spPr>
          <a:xfrm>
            <a:off x="6054437" y="5947873"/>
            <a:ext cx="2161169" cy="523220"/>
          </a:xfrm>
          <a:prstGeom prst="rect">
            <a:avLst/>
          </a:prstGeom>
          <a:noFill/>
        </p:spPr>
        <p:txBody>
          <a:bodyPr wrap="none" rtlCol="0">
            <a:spAutoFit/>
          </a:bodyPr>
          <a:lstStyle/>
          <a:p>
            <a:r>
              <a:rPr lang="en-US" sz="2800" b="1" dirty="0"/>
              <a:t>1794-1878</a:t>
            </a:r>
          </a:p>
        </p:txBody>
      </p:sp>
      <p:sp>
        <p:nvSpPr>
          <p:cNvPr id="8" name="TextBox 7">
            <a:extLst>
              <a:ext uri="{FF2B5EF4-FFF2-40B4-BE49-F238E27FC236}">
                <a16:creationId xmlns:a16="http://schemas.microsoft.com/office/drawing/2014/main" id="{8D017E49-A7C9-DC23-DD7C-43720C5AF8DB}"/>
              </a:ext>
            </a:extLst>
          </p:cNvPr>
          <p:cNvSpPr txBox="1"/>
          <p:nvPr/>
        </p:nvSpPr>
        <p:spPr>
          <a:xfrm>
            <a:off x="5336073" y="242848"/>
            <a:ext cx="3413307" cy="461665"/>
          </a:xfrm>
          <a:prstGeom prst="rect">
            <a:avLst/>
          </a:prstGeom>
          <a:noFill/>
        </p:spPr>
        <p:txBody>
          <a:bodyPr wrap="none" rtlCol="0">
            <a:spAutoFit/>
          </a:bodyPr>
          <a:lstStyle/>
          <a:p>
            <a:r>
              <a:rPr lang="en-US" sz="2400" b="1" i="0" dirty="0">
                <a:solidFill>
                  <a:schemeClr val="bg1"/>
                </a:solidFill>
                <a:effectLst/>
                <a:latin typeface="+mn-lt"/>
              </a:rPr>
              <a:t>William Cullen Bryant</a:t>
            </a:r>
            <a:endParaRPr lang="en-US" sz="2400" dirty="0">
              <a:solidFill>
                <a:schemeClr val="bg1"/>
              </a:solidFill>
            </a:endParaRPr>
          </a:p>
        </p:txBody>
      </p:sp>
      <p:sp>
        <p:nvSpPr>
          <p:cNvPr id="11" name="TextBox 10">
            <a:extLst>
              <a:ext uri="{FF2B5EF4-FFF2-40B4-BE49-F238E27FC236}">
                <a16:creationId xmlns:a16="http://schemas.microsoft.com/office/drawing/2014/main" id="{B95EEBC7-3FDF-BD65-2DBC-EAAC6F80A174}"/>
              </a:ext>
            </a:extLst>
          </p:cNvPr>
          <p:cNvSpPr txBox="1"/>
          <p:nvPr/>
        </p:nvSpPr>
        <p:spPr>
          <a:xfrm>
            <a:off x="269237" y="3975550"/>
            <a:ext cx="4221076" cy="707886"/>
          </a:xfrm>
          <a:prstGeom prst="rect">
            <a:avLst/>
          </a:prstGeom>
          <a:noFill/>
        </p:spPr>
        <p:txBody>
          <a:bodyPr wrap="square" rtlCol="0">
            <a:spAutoFit/>
          </a:bodyPr>
          <a:lstStyle/>
          <a:p>
            <a:r>
              <a:rPr lang="en-US" sz="2000" b="1" i="1" dirty="0"/>
              <a:t>In 1855, Olmstead &amp; Vaux began the design for Central Park</a:t>
            </a:r>
          </a:p>
        </p:txBody>
      </p:sp>
      <p:pic>
        <p:nvPicPr>
          <p:cNvPr id="1026" name="Picture 2">
            <a:extLst>
              <a:ext uri="{FF2B5EF4-FFF2-40B4-BE49-F238E27FC236}">
                <a16:creationId xmlns:a16="http://schemas.microsoft.com/office/drawing/2014/main" id="{9D2DE2EE-0705-83EE-37A1-7B27013F5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361" y="4749133"/>
            <a:ext cx="2287712" cy="154530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C36004-5317-3F3B-77A2-A3B4050C85AE}"/>
              </a:ext>
            </a:extLst>
          </p:cNvPr>
          <p:cNvSpPr txBox="1"/>
          <p:nvPr/>
        </p:nvSpPr>
        <p:spPr>
          <a:xfrm>
            <a:off x="269237" y="6425897"/>
            <a:ext cx="4398576" cy="369332"/>
          </a:xfrm>
          <a:prstGeom prst="rect">
            <a:avLst/>
          </a:prstGeom>
          <a:noFill/>
        </p:spPr>
        <p:txBody>
          <a:bodyPr wrap="none" rtlCol="0">
            <a:spAutoFit/>
          </a:bodyPr>
          <a:lstStyle/>
          <a:p>
            <a:r>
              <a:rPr lang="en-US" b="1" dirty="0"/>
              <a:t>Central Park in 1862 by Currier &amp; Ives</a:t>
            </a:r>
          </a:p>
        </p:txBody>
      </p:sp>
    </p:spTree>
    <p:extLst>
      <p:ext uri="{BB962C8B-B14F-4D97-AF65-F5344CB8AC3E}">
        <p14:creationId xmlns:p14="http://schemas.microsoft.com/office/powerpoint/2010/main" val="123730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552DDA5-C4D6-975C-4E2E-31F757CA608F}"/>
              </a:ext>
            </a:extLst>
          </p:cNvPr>
          <p:cNvSpPr txBox="1"/>
          <p:nvPr/>
        </p:nvSpPr>
        <p:spPr>
          <a:xfrm>
            <a:off x="6233014" y="4893282"/>
            <a:ext cx="1776448" cy="738664"/>
          </a:xfrm>
          <a:prstGeom prst="rect">
            <a:avLst/>
          </a:prstGeom>
          <a:noFill/>
        </p:spPr>
        <p:txBody>
          <a:bodyPr wrap="none" rtlCol="0">
            <a:spAutoFit/>
          </a:bodyPr>
          <a:lstStyle/>
          <a:p>
            <a:endParaRPr lang="en-US" sz="1400" dirty="0"/>
          </a:p>
          <a:p>
            <a:r>
              <a:rPr lang="en-US" sz="1400" dirty="0"/>
              <a:t>Galen </a:t>
            </a:r>
            <a:r>
              <a:rPr lang="en-US" sz="1400" dirty="0" err="1"/>
              <a:t>Guengerich</a:t>
            </a:r>
            <a:r>
              <a:rPr lang="en-US" sz="1400" dirty="0"/>
              <a:t>  </a:t>
            </a:r>
          </a:p>
          <a:p>
            <a:r>
              <a:rPr lang="en-US" sz="1400" dirty="0"/>
              <a:t>2007 - 2024</a:t>
            </a:r>
          </a:p>
        </p:txBody>
      </p:sp>
      <p:pic>
        <p:nvPicPr>
          <p:cNvPr id="6" name="Picture 5" descr="A portrait of a person&#10;&#10;Description automatically generated">
            <a:extLst>
              <a:ext uri="{FF2B5EF4-FFF2-40B4-BE49-F238E27FC236}">
                <a16:creationId xmlns:a16="http://schemas.microsoft.com/office/drawing/2014/main" id="{BE56870E-61DC-AA23-4B8B-C5049178F6EF}"/>
              </a:ext>
            </a:extLst>
          </p:cNvPr>
          <p:cNvPicPr>
            <a:picLocks noChangeAspect="1"/>
          </p:cNvPicPr>
          <p:nvPr/>
        </p:nvPicPr>
        <p:blipFill>
          <a:blip r:embed="rId3"/>
          <a:stretch>
            <a:fillRect/>
          </a:stretch>
        </p:blipFill>
        <p:spPr>
          <a:xfrm>
            <a:off x="200912" y="121365"/>
            <a:ext cx="1199918" cy="1533646"/>
          </a:xfrm>
          <a:prstGeom prst="rect">
            <a:avLst/>
          </a:prstGeom>
          <a:ln w="38100">
            <a:solidFill>
              <a:schemeClr val="bg1"/>
            </a:solidFill>
          </a:ln>
        </p:spPr>
      </p:pic>
      <p:pic>
        <p:nvPicPr>
          <p:cNvPr id="14" name="Picture 13" descr="A person in a suit&#10;&#10;Description automatically generated">
            <a:extLst>
              <a:ext uri="{FF2B5EF4-FFF2-40B4-BE49-F238E27FC236}">
                <a16:creationId xmlns:a16="http://schemas.microsoft.com/office/drawing/2014/main" id="{885AE9EB-3388-CFD5-206E-B480A2B035D2}"/>
              </a:ext>
            </a:extLst>
          </p:cNvPr>
          <p:cNvPicPr>
            <a:picLocks noChangeAspect="1"/>
          </p:cNvPicPr>
          <p:nvPr/>
        </p:nvPicPr>
        <p:blipFill>
          <a:blip r:embed="rId4"/>
          <a:stretch>
            <a:fillRect/>
          </a:stretch>
        </p:blipFill>
        <p:spPr>
          <a:xfrm>
            <a:off x="2572233" y="161529"/>
            <a:ext cx="1058214" cy="1533646"/>
          </a:xfrm>
          <a:prstGeom prst="rect">
            <a:avLst/>
          </a:prstGeom>
          <a:ln w="38100">
            <a:solidFill>
              <a:schemeClr val="bg1"/>
            </a:solidFill>
          </a:ln>
        </p:spPr>
      </p:pic>
      <p:pic>
        <p:nvPicPr>
          <p:cNvPr id="18" name="Picture 17" descr="A close-up of a person&#10;&#10;Description automatically generated">
            <a:extLst>
              <a:ext uri="{FF2B5EF4-FFF2-40B4-BE49-F238E27FC236}">
                <a16:creationId xmlns:a16="http://schemas.microsoft.com/office/drawing/2014/main" id="{033A7A8F-8020-D8C7-76D5-AA31C4D3F7C4}"/>
              </a:ext>
            </a:extLst>
          </p:cNvPr>
          <p:cNvPicPr>
            <a:picLocks noChangeAspect="1"/>
          </p:cNvPicPr>
          <p:nvPr/>
        </p:nvPicPr>
        <p:blipFill>
          <a:blip r:embed="rId5"/>
          <a:stretch>
            <a:fillRect/>
          </a:stretch>
        </p:blipFill>
        <p:spPr>
          <a:xfrm>
            <a:off x="4831037" y="103815"/>
            <a:ext cx="1186477" cy="1714908"/>
          </a:xfrm>
          <a:prstGeom prst="rect">
            <a:avLst/>
          </a:prstGeom>
          <a:ln w="38100">
            <a:solidFill>
              <a:schemeClr val="bg1"/>
            </a:solidFill>
          </a:ln>
        </p:spPr>
      </p:pic>
      <p:pic>
        <p:nvPicPr>
          <p:cNvPr id="20" name="Picture 19" descr="A person wearing glasses and a suit&#10;&#10;Description automatically generated">
            <a:extLst>
              <a:ext uri="{FF2B5EF4-FFF2-40B4-BE49-F238E27FC236}">
                <a16:creationId xmlns:a16="http://schemas.microsoft.com/office/drawing/2014/main" id="{96EF2118-3DF1-2D07-B8E2-EBFD843B3026}"/>
              </a:ext>
            </a:extLst>
          </p:cNvPr>
          <p:cNvPicPr>
            <a:picLocks noChangeAspect="1"/>
          </p:cNvPicPr>
          <p:nvPr/>
        </p:nvPicPr>
        <p:blipFill>
          <a:blip r:embed="rId6"/>
          <a:stretch>
            <a:fillRect/>
          </a:stretch>
        </p:blipFill>
        <p:spPr>
          <a:xfrm>
            <a:off x="2519186" y="2388364"/>
            <a:ext cx="1203317" cy="1749631"/>
          </a:xfrm>
          <a:prstGeom prst="rect">
            <a:avLst/>
          </a:prstGeom>
          <a:ln w="38100">
            <a:solidFill>
              <a:schemeClr val="bg1"/>
            </a:solidFill>
          </a:ln>
        </p:spPr>
      </p:pic>
      <p:pic>
        <p:nvPicPr>
          <p:cNvPr id="24" name="Picture 23" descr="A close-up of a person&#10;&#10;Description automatically generated">
            <a:extLst>
              <a:ext uri="{FF2B5EF4-FFF2-40B4-BE49-F238E27FC236}">
                <a16:creationId xmlns:a16="http://schemas.microsoft.com/office/drawing/2014/main" id="{441E6D8B-376B-799F-C162-DAF5D95206C8}"/>
              </a:ext>
            </a:extLst>
          </p:cNvPr>
          <p:cNvPicPr>
            <a:picLocks noChangeAspect="1"/>
          </p:cNvPicPr>
          <p:nvPr/>
        </p:nvPicPr>
        <p:blipFill>
          <a:blip r:embed="rId7"/>
          <a:stretch>
            <a:fillRect/>
          </a:stretch>
        </p:blipFill>
        <p:spPr>
          <a:xfrm>
            <a:off x="181831" y="2410673"/>
            <a:ext cx="1203318" cy="1869277"/>
          </a:xfrm>
          <a:prstGeom prst="rect">
            <a:avLst/>
          </a:prstGeom>
          <a:ln w="38100">
            <a:solidFill>
              <a:schemeClr val="bg1"/>
            </a:solidFill>
          </a:ln>
        </p:spPr>
      </p:pic>
      <p:pic>
        <p:nvPicPr>
          <p:cNvPr id="30" name="Picture 29" descr="A person in a suit and tie&#10;&#10;Description automatically generated">
            <a:extLst>
              <a:ext uri="{FF2B5EF4-FFF2-40B4-BE49-F238E27FC236}">
                <a16:creationId xmlns:a16="http://schemas.microsoft.com/office/drawing/2014/main" id="{7DE3E8FA-921F-7894-F6FB-A7C44A01FE80}"/>
              </a:ext>
            </a:extLst>
          </p:cNvPr>
          <p:cNvPicPr>
            <a:picLocks noChangeAspect="1"/>
          </p:cNvPicPr>
          <p:nvPr/>
        </p:nvPicPr>
        <p:blipFill>
          <a:blip r:embed="rId8"/>
          <a:stretch>
            <a:fillRect/>
          </a:stretch>
        </p:blipFill>
        <p:spPr>
          <a:xfrm>
            <a:off x="7323663" y="121365"/>
            <a:ext cx="1371600" cy="1828800"/>
          </a:xfrm>
          <a:prstGeom prst="rect">
            <a:avLst/>
          </a:prstGeom>
          <a:ln w="38100">
            <a:solidFill>
              <a:schemeClr val="bg1"/>
            </a:solidFill>
          </a:ln>
        </p:spPr>
      </p:pic>
      <p:pic>
        <p:nvPicPr>
          <p:cNvPr id="34" name="Picture 33" descr="A person with a mustache&#10;&#10;Description automatically generated">
            <a:extLst>
              <a:ext uri="{FF2B5EF4-FFF2-40B4-BE49-F238E27FC236}">
                <a16:creationId xmlns:a16="http://schemas.microsoft.com/office/drawing/2014/main" id="{B21E1138-1D70-FB60-B6C7-573301864437}"/>
              </a:ext>
            </a:extLst>
          </p:cNvPr>
          <p:cNvPicPr>
            <a:picLocks noChangeAspect="1"/>
          </p:cNvPicPr>
          <p:nvPr/>
        </p:nvPicPr>
        <p:blipFill>
          <a:blip r:embed="rId9"/>
          <a:stretch>
            <a:fillRect/>
          </a:stretch>
        </p:blipFill>
        <p:spPr>
          <a:xfrm>
            <a:off x="4757205" y="2430645"/>
            <a:ext cx="1168055" cy="1759802"/>
          </a:xfrm>
          <a:prstGeom prst="rect">
            <a:avLst/>
          </a:prstGeom>
          <a:ln w="38100">
            <a:solidFill>
              <a:schemeClr val="bg1"/>
            </a:solidFill>
          </a:ln>
        </p:spPr>
      </p:pic>
      <p:pic>
        <p:nvPicPr>
          <p:cNvPr id="36" name="Picture 35" descr="A person with grey hair&#10;&#10;Description automatically generated">
            <a:extLst>
              <a:ext uri="{FF2B5EF4-FFF2-40B4-BE49-F238E27FC236}">
                <a16:creationId xmlns:a16="http://schemas.microsoft.com/office/drawing/2014/main" id="{27DADA33-D689-17F2-3415-3AC0E3B99777}"/>
              </a:ext>
            </a:extLst>
          </p:cNvPr>
          <p:cNvPicPr>
            <a:picLocks noChangeAspect="1"/>
          </p:cNvPicPr>
          <p:nvPr/>
        </p:nvPicPr>
        <p:blipFill>
          <a:blip r:embed="rId10"/>
          <a:stretch>
            <a:fillRect/>
          </a:stretch>
        </p:blipFill>
        <p:spPr>
          <a:xfrm>
            <a:off x="7425435" y="2639839"/>
            <a:ext cx="1168055" cy="1611253"/>
          </a:xfrm>
          <a:prstGeom prst="rect">
            <a:avLst/>
          </a:prstGeom>
          <a:ln w="38100">
            <a:solidFill>
              <a:schemeClr val="bg1"/>
            </a:solidFill>
          </a:ln>
        </p:spPr>
      </p:pic>
      <p:pic>
        <p:nvPicPr>
          <p:cNvPr id="38" name="Picture 37" descr="A person in a suit&#10;&#10;Description automatically generated">
            <a:extLst>
              <a:ext uri="{FF2B5EF4-FFF2-40B4-BE49-F238E27FC236}">
                <a16:creationId xmlns:a16="http://schemas.microsoft.com/office/drawing/2014/main" id="{CD6AC485-0FBB-92C7-3CDE-06989B295BE6}"/>
              </a:ext>
            </a:extLst>
          </p:cNvPr>
          <p:cNvPicPr>
            <a:picLocks noChangeAspect="1"/>
          </p:cNvPicPr>
          <p:nvPr/>
        </p:nvPicPr>
        <p:blipFill>
          <a:blip r:embed="rId11"/>
          <a:stretch>
            <a:fillRect/>
          </a:stretch>
        </p:blipFill>
        <p:spPr>
          <a:xfrm>
            <a:off x="4897975" y="4771189"/>
            <a:ext cx="1295191" cy="1914630"/>
          </a:xfrm>
          <a:prstGeom prst="rect">
            <a:avLst/>
          </a:prstGeom>
          <a:ln w="38100">
            <a:solidFill>
              <a:schemeClr val="tx1"/>
            </a:solidFill>
          </a:ln>
        </p:spPr>
      </p:pic>
      <p:pic>
        <p:nvPicPr>
          <p:cNvPr id="40" name="Picture 39" descr="A person with a beard and glasses&#10;&#10;Description automatically generated">
            <a:extLst>
              <a:ext uri="{FF2B5EF4-FFF2-40B4-BE49-F238E27FC236}">
                <a16:creationId xmlns:a16="http://schemas.microsoft.com/office/drawing/2014/main" id="{0A78749C-C612-E24E-EA81-8E8A90FA90B3}"/>
              </a:ext>
            </a:extLst>
          </p:cNvPr>
          <p:cNvPicPr>
            <a:picLocks noChangeAspect="1"/>
          </p:cNvPicPr>
          <p:nvPr/>
        </p:nvPicPr>
        <p:blipFill>
          <a:blip r:embed="rId12"/>
          <a:stretch>
            <a:fillRect/>
          </a:stretch>
        </p:blipFill>
        <p:spPr>
          <a:xfrm>
            <a:off x="1386175" y="4792892"/>
            <a:ext cx="1315517" cy="1943743"/>
          </a:xfrm>
          <a:prstGeom prst="rect">
            <a:avLst/>
          </a:prstGeom>
          <a:ln w="38100">
            <a:solidFill>
              <a:schemeClr val="tx1"/>
            </a:solidFill>
          </a:ln>
        </p:spPr>
      </p:pic>
      <p:sp>
        <p:nvSpPr>
          <p:cNvPr id="41" name="TextBox 40">
            <a:extLst>
              <a:ext uri="{FF2B5EF4-FFF2-40B4-BE49-F238E27FC236}">
                <a16:creationId xmlns:a16="http://schemas.microsoft.com/office/drawing/2014/main" id="{C78B6D4D-CF23-C75E-4CF9-70FF237D9309}"/>
              </a:ext>
            </a:extLst>
          </p:cNvPr>
          <p:cNvSpPr txBox="1"/>
          <p:nvPr/>
        </p:nvSpPr>
        <p:spPr>
          <a:xfrm>
            <a:off x="78276" y="1709676"/>
            <a:ext cx="1309269" cy="523220"/>
          </a:xfrm>
          <a:prstGeom prst="rect">
            <a:avLst/>
          </a:prstGeom>
          <a:noFill/>
        </p:spPr>
        <p:txBody>
          <a:bodyPr wrap="none" rtlCol="0">
            <a:spAutoFit/>
          </a:bodyPr>
          <a:lstStyle/>
          <a:p>
            <a:r>
              <a:rPr lang="en-US" sz="1400" dirty="0">
                <a:solidFill>
                  <a:schemeClr val="bg1"/>
                </a:solidFill>
              </a:rPr>
              <a:t>William Ware </a:t>
            </a:r>
          </a:p>
          <a:p>
            <a:r>
              <a:rPr lang="en-US" sz="1400" dirty="0">
                <a:solidFill>
                  <a:schemeClr val="bg1"/>
                </a:solidFill>
              </a:rPr>
              <a:t>1821-1835</a:t>
            </a:r>
          </a:p>
        </p:txBody>
      </p:sp>
      <p:sp>
        <p:nvSpPr>
          <p:cNvPr id="42" name="TextBox 41">
            <a:extLst>
              <a:ext uri="{FF2B5EF4-FFF2-40B4-BE49-F238E27FC236}">
                <a16:creationId xmlns:a16="http://schemas.microsoft.com/office/drawing/2014/main" id="{F70B0776-2954-960D-973E-C74D13C14010}"/>
              </a:ext>
            </a:extLst>
          </p:cNvPr>
          <p:cNvSpPr txBox="1"/>
          <p:nvPr/>
        </p:nvSpPr>
        <p:spPr>
          <a:xfrm>
            <a:off x="2288501" y="1717265"/>
            <a:ext cx="1391728" cy="523220"/>
          </a:xfrm>
          <a:prstGeom prst="rect">
            <a:avLst/>
          </a:prstGeom>
          <a:noFill/>
        </p:spPr>
        <p:txBody>
          <a:bodyPr wrap="none" rtlCol="0">
            <a:spAutoFit/>
          </a:bodyPr>
          <a:lstStyle/>
          <a:p>
            <a:r>
              <a:rPr lang="en-US" sz="1400" dirty="0">
                <a:solidFill>
                  <a:schemeClr val="bg1"/>
                </a:solidFill>
              </a:rPr>
              <a:t>Henry Bellows </a:t>
            </a:r>
          </a:p>
          <a:p>
            <a:r>
              <a:rPr lang="en-US" sz="1400" dirty="0">
                <a:solidFill>
                  <a:schemeClr val="bg1"/>
                </a:solidFill>
              </a:rPr>
              <a:t>1838-1881</a:t>
            </a:r>
          </a:p>
        </p:txBody>
      </p:sp>
      <p:sp>
        <p:nvSpPr>
          <p:cNvPr id="43" name="TextBox 42">
            <a:extLst>
              <a:ext uri="{FF2B5EF4-FFF2-40B4-BE49-F238E27FC236}">
                <a16:creationId xmlns:a16="http://schemas.microsoft.com/office/drawing/2014/main" id="{D85F4B4B-A319-DCDA-560C-1FB8375D545D}"/>
              </a:ext>
            </a:extLst>
          </p:cNvPr>
          <p:cNvSpPr txBox="1"/>
          <p:nvPr/>
        </p:nvSpPr>
        <p:spPr>
          <a:xfrm>
            <a:off x="4198472" y="1818693"/>
            <a:ext cx="2694199" cy="738664"/>
          </a:xfrm>
          <a:prstGeom prst="rect">
            <a:avLst/>
          </a:prstGeom>
          <a:noFill/>
        </p:spPr>
        <p:txBody>
          <a:bodyPr wrap="none" rtlCol="0">
            <a:spAutoFit/>
          </a:bodyPr>
          <a:lstStyle/>
          <a:p>
            <a:r>
              <a:rPr lang="en-US" sz="1400" dirty="0">
                <a:solidFill>
                  <a:schemeClr val="bg1"/>
                </a:solidFill>
              </a:rPr>
              <a:t>Theodore Chickering Williams </a:t>
            </a:r>
          </a:p>
          <a:p>
            <a:r>
              <a:rPr lang="en-US" sz="1400" dirty="0">
                <a:solidFill>
                  <a:schemeClr val="bg1"/>
                </a:solidFill>
              </a:rPr>
              <a:t>              1882-1896</a:t>
            </a:r>
          </a:p>
          <a:p>
            <a:endParaRPr lang="en-US" sz="1400" dirty="0">
              <a:solidFill>
                <a:schemeClr val="bg1"/>
              </a:solidFill>
            </a:endParaRPr>
          </a:p>
        </p:txBody>
      </p:sp>
      <p:sp>
        <p:nvSpPr>
          <p:cNvPr id="44" name="TextBox 43">
            <a:extLst>
              <a:ext uri="{FF2B5EF4-FFF2-40B4-BE49-F238E27FC236}">
                <a16:creationId xmlns:a16="http://schemas.microsoft.com/office/drawing/2014/main" id="{95442273-6B40-BB57-318F-C450CB7121A9}"/>
              </a:ext>
            </a:extLst>
          </p:cNvPr>
          <p:cNvSpPr txBox="1"/>
          <p:nvPr/>
        </p:nvSpPr>
        <p:spPr>
          <a:xfrm>
            <a:off x="7418226" y="2033392"/>
            <a:ext cx="1369221" cy="523220"/>
          </a:xfrm>
          <a:prstGeom prst="rect">
            <a:avLst/>
          </a:prstGeom>
          <a:noFill/>
        </p:spPr>
        <p:txBody>
          <a:bodyPr wrap="none" rtlCol="0">
            <a:spAutoFit/>
          </a:bodyPr>
          <a:lstStyle/>
          <a:p>
            <a:r>
              <a:rPr lang="en-US" sz="1400" dirty="0">
                <a:solidFill>
                  <a:schemeClr val="bg1"/>
                </a:solidFill>
              </a:rPr>
              <a:t>Thomas Slicer </a:t>
            </a:r>
          </a:p>
          <a:p>
            <a:r>
              <a:rPr lang="en-US" sz="1400" dirty="0">
                <a:solidFill>
                  <a:schemeClr val="bg1"/>
                </a:solidFill>
              </a:rPr>
              <a:t>1897-1916</a:t>
            </a:r>
          </a:p>
        </p:txBody>
      </p:sp>
      <p:sp>
        <p:nvSpPr>
          <p:cNvPr id="46" name="TextBox 45">
            <a:extLst>
              <a:ext uri="{FF2B5EF4-FFF2-40B4-BE49-F238E27FC236}">
                <a16:creationId xmlns:a16="http://schemas.microsoft.com/office/drawing/2014/main" id="{13AAFBEA-FDC3-3EE6-F43A-FD9F9ABE66E3}"/>
              </a:ext>
            </a:extLst>
          </p:cNvPr>
          <p:cNvSpPr txBox="1"/>
          <p:nvPr/>
        </p:nvSpPr>
        <p:spPr>
          <a:xfrm>
            <a:off x="78276" y="3898945"/>
            <a:ext cx="1511952" cy="954107"/>
          </a:xfrm>
          <a:prstGeom prst="rect">
            <a:avLst/>
          </a:prstGeom>
          <a:noFill/>
        </p:spPr>
        <p:txBody>
          <a:bodyPr wrap="none" rtlCol="0">
            <a:spAutoFit/>
          </a:bodyPr>
          <a:lstStyle/>
          <a:p>
            <a:endParaRPr lang="en-US" sz="1400" dirty="0">
              <a:solidFill>
                <a:schemeClr val="bg1"/>
              </a:solidFill>
            </a:endParaRPr>
          </a:p>
          <a:p>
            <a:endParaRPr lang="en-US" sz="1400" dirty="0">
              <a:solidFill>
                <a:schemeClr val="bg1"/>
              </a:solidFill>
            </a:endParaRPr>
          </a:p>
          <a:p>
            <a:r>
              <a:rPr lang="en-US" sz="1400" dirty="0"/>
              <a:t>William Sullivan </a:t>
            </a:r>
          </a:p>
          <a:p>
            <a:r>
              <a:rPr lang="en-US" sz="1400" dirty="0"/>
              <a:t>1916-1922</a:t>
            </a:r>
          </a:p>
        </p:txBody>
      </p:sp>
      <p:sp>
        <p:nvSpPr>
          <p:cNvPr id="47" name="TextBox 46">
            <a:extLst>
              <a:ext uri="{FF2B5EF4-FFF2-40B4-BE49-F238E27FC236}">
                <a16:creationId xmlns:a16="http://schemas.microsoft.com/office/drawing/2014/main" id="{84A06553-8E65-9C89-3E8D-44C37D1128C9}"/>
              </a:ext>
            </a:extLst>
          </p:cNvPr>
          <p:cNvSpPr txBox="1"/>
          <p:nvPr/>
        </p:nvSpPr>
        <p:spPr>
          <a:xfrm>
            <a:off x="2472083" y="4201803"/>
            <a:ext cx="1345240" cy="523220"/>
          </a:xfrm>
          <a:prstGeom prst="rect">
            <a:avLst/>
          </a:prstGeom>
          <a:noFill/>
        </p:spPr>
        <p:txBody>
          <a:bodyPr wrap="none" rtlCol="0">
            <a:spAutoFit/>
          </a:bodyPr>
          <a:lstStyle/>
          <a:p>
            <a:r>
              <a:rPr lang="en-US" sz="1400" dirty="0"/>
              <a:t>Minot Simons </a:t>
            </a:r>
          </a:p>
          <a:p>
            <a:r>
              <a:rPr lang="en-US" sz="1400" dirty="0"/>
              <a:t>1922-1941</a:t>
            </a:r>
          </a:p>
        </p:txBody>
      </p:sp>
      <p:sp>
        <p:nvSpPr>
          <p:cNvPr id="48" name="TextBox 47">
            <a:extLst>
              <a:ext uri="{FF2B5EF4-FFF2-40B4-BE49-F238E27FC236}">
                <a16:creationId xmlns:a16="http://schemas.microsoft.com/office/drawing/2014/main" id="{88A6C69E-D298-75CE-3B10-C22D6608890D}"/>
              </a:ext>
            </a:extLst>
          </p:cNvPr>
          <p:cNvSpPr txBox="1"/>
          <p:nvPr/>
        </p:nvSpPr>
        <p:spPr>
          <a:xfrm>
            <a:off x="4586719" y="4193539"/>
            <a:ext cx="1533881" cy="523220"/>
          </a:xfrm>
          <a:prstGeom prst="rect">
            <a:avLst/>
          </a:prstGeom>
          <a:noFill/>
        </p:spPr>
        <p:txBody>
          <a:bodyPr wrap="none" rtlCol="0">
            <a:spAutoFit/>
          </a:bodyPr>
          <a:lstStyle/>
          <a:p>
            <a:r>
              <a:rPr lang="en-US" sz="1400" dirty="0"/>
              <a:t>Laurance I. Neal </a:t>
            </a:r>
          </a:p>
          <a:p>
            <a:r>
              <a:rPr lang="en-US" sz="1400" dirty="0"/>
              <a:t>1941-1955</a:t>
            </a:r>
          </a:p>
        </p:txBody>
      </p:sp>
      <p:sp>
        <p:nvSpPr>
          <p:cNvPr id="49" name="TextBox 48">
            <a:extLst>
              <a:ext uri="{FF2B5EF4-FFF2-40B4-BE49-F238E27FC236}">
                <a16:creationId xmlns:a16="http://schemas.microsoft.com/office/drawing/2014/main" id="{39DBCB21-0D14-6606-6483-71B653559031}"/>
              </a:ext>
            </a:extLst>
          </p:cNvPr>
          <p:cNvSpPr txBox="1"/>
          <p:nvPr/>
        </p:nvSpPr>
        <p:spPr>
          <a:xfrm>
            <a:off x="7377273" y="4310577"/>
            <a:ext cx="1317990" cy="523220"/>
          </a:xfrm>
          <a:prstGeom prst="rect">
            <a:avLst/>
          </a:prstGeom>
          <a:noFill/>
        </p:spPr>
        <p:txBody>
          <a:bodyPr wrap="none" rtlCol="0">
            <a:spAutoFit/>
          </a:bodyPr>
          <a:lstStyle/>
          <a:p>
            <a:r>
              <a:rPr lang="en-US" sz="1400" dirty="0"/>
              <a:t>Donald </a:t>
            </a:r>
            <a:r>
              <a:rPr lang="en-US" sz="1400" dirty="0" err="1"/>
              <a:t>Kring</a:t>
            </a:r>
            <a:r>
              <a:rPr lang="en-US" sz="1400" dirty="0"/>
              <a:t> </a:t>
            </a:r>
          </a:p>
          <a:p>
            <a:r>
              <a:rPr lang="en-US" sz="1400" dirty="0"/>
              <a:t>1955-1978</a:t>
            </a:r>
          </a:p>
        </p:txBody>
      </p:sp>
      <p:sp>
        <p:nvSpPr>
          <p:cNvPr id="50" name="TextBox 49">
            <a:extLst>
              <a:ext uri="{FF2B5EF4-FFF2-40B4-BE49-F238E27FC236}">
                <a16:creationId xmlns:a16="http://schemas.microsoft.com/office/drawing/2014/main" id="{0AE33F7C-70AB-EA95-CF2D-5DD17241EA8A}"/>
              </a:ext>
            </a:extLst>
          </p:cNvPr>
          <p:cNvSpPr txBox="1"/>
          <p:nvPr/>
        </p:nvSpPr>
        <p:spPr>
          <a:xfrm>
            <a:off x="2718600" y="5051534"/>
            <a:ext cx="1432700" cy="738664"/>
          </a:xfrm>
          <a:prstGeom prst="rect">
            <a:avLst/>
          </a:prstGeom>
          <a:noFill/>
        </p:spPr>
        <p:txBody>
          <a:bodyPr wrap="none" rtlCol="0">
            <a:spAutoFit/>
          </a:bodyPr>
          <a:lstStyle/>
          <a:p>
            <a:r>
              <a:rPr lang="en-US" sz="1400" dirty="0"/>
              <a:t>Forrest Church </a:t>
            </a:r>
          </a:p>
          <a:p>
            <a:r>
              <a:rPr lang="en-US" sz="1400" dirty="0"/>
              <a:t>1978-2007</a:t>
            </a:r>
          </a:p>
          <a:p>
            <a:endParaRPr lang="en-US" sz="1400" dirty="0"/>
          </a:p>
        </p:txBody>
      </p:sp>
      <p:sp>
        <p:nvSpPr>
          <p:cNvPr id="51" name="TextBox 50">
            <a:extLst>
              <a:ext uri="{FF2B5EF4-FFF2-40B4-BE49-F238E27FC236}">
                <a16:creationId xmlns:a16="http://schemas.microsoft.com/office/drawing/2014/main" id="{66C4FEFA-7A0A-04CF-BE09-3919E55898C3}"/>
              </a:ext>
            </a:extLst>
          </p:cNvPr>
          <p:cNvSpPr txBox="1"/>
          <p:nvPr/>
        </p:nvSpPr>
        <p:spPr>
          <a:xfrm>
            <a:off x="6253817" y="5659806"/>
            <a:ext cx="2878959" cy="1200329"/>
          </a:xfrm>
          <a:prstGeom prst="rect">
            <a:avLst/>
          </a:prstGeom>
          <a:noFill/>
        </p:spPr>
        <p:txBody>
          <a:bodyPr wrap="square" rtlCol="0">
            <a:spAutoFit/>
          </a:bodyPr>
          <a:lstStyle/>
          <a:p>
            <a:pPr algn="ctr"/>
            <a:r>
              <a:rPr lang="en-US" sz="2400" b="1" i="1" dirty="0"/>
              <a:t> All Souls Senior Minsters through the years</a:t>
            </a:r>
          </a:p>
        </p:txBody>
      </p:sp>
    </p:spTree>
    <p:extLst>
      <p:ext uri="{BB962C8B-B14F-4D97-AF65-F5344CB8AC3E}">
        <p14:creationId xmlns:p14="http://schemas.microsoft.com/office/powerpoint/2010/main" val="215221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144752" y="0"/>
            <a:ext cx="3957913" cy="2404085"/>
          </a:xfrm>
        </p:spPr>
        <p:txBody>
          <a:bodyPr anchor="b">
            <a:normAutofit/>
          </a:bodyPr>
          <a:lstStyle/>
          <a:p>
            <a:r>
              <a:rPr lang="en-US" sz="3200" dirty="0"/>
              <a:t>Adlai Stevenson visiting All Souls, to the left of Dr. </a:t>
            </a:r>
            <a:r>
              <a:rPr lang="en-US" sz="3200" dirty="0" err="1"/>
              <a:t>Kring</a:t>
            </a:r>
            <a:endParaRPr lang="en-US" sz="3200"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0" y="4278276"/>
            <a:ext cx="4037158" cy="2218198"/>
          </a:xfrm>
        </p:spPr>
        <p:txBody>
          <a:bodyPr anchor="t">
            <a:normAutofit/>
          </a:bodyPr>
          <a:lstStyle/>
          <a:p>
            <a:r>
              <a:rPr lang="en-US" sz="3200" b="1" dirty="0">
                <a:solidFill>
                  <a:schemeClr val="tx1"/>
                </a:solidFill>
              </a:rPr>
              <a:t>Around 1960</a:t>
            </a:r>
            <a:endParaRPr lang="en-US" sz="2800" b="1" dirty="0">
              <a:solidFill>
                <a:schemeClr val="tx1"/>
              </a:solidFill>
            </a:endParaRPr>
          </a:p>
        </p:txBody>
      </p:sp>
      <p:pic>
        <p:nvPicPr>
          <p:cNvPr id="8" name="Picture 7" descr="A group of people looking at something&#10;&#10;Description automatically generated">
            <a:extLst>
              <a:ext uri="{FF2B5EF4-FFF2-40B4-BE49-F238E27FC236}">
                <a16:creationId xmlns:a16="http://schemas.microsoft.com/office/drawing/2014/main" id="{624788A8-56B3-A8B9-537B-5996EEDC6055}"/>
              </a:ext>
            </a:extLst>
          </p:cNvPr>
          <p:cNvPicPr>
            <a:picLocks noChangeAspect="1"/>
          </p:cNvPicPr>
          <p:nvPr/>
        </p:nvPicPr>
        <p:blipFill>
          <a:blip r:embed="rId3"/>
          <a:stretch>
            <a:fillRect/>
          </a:stretch>
        </p:blipFill>
        <p:spPr>
          <a:xfrm>
            <a:off x="4426075" y="308349"/>
            <a:ext cx="4573173" cy="5323271"/>
          </a:xfrm>
          <a:prstGeom prst="rect">
            <a:avLst/>
          </a:prstGeom>
          <a:ln w="76200">
            <a:solidFill>
              <a:schemeClr val="tx1"/>
            </a:solidFill>
          </a:ln>
        </p:spPr>
      </p:pic>
    </p:spTree>
    <p:extLst>
      <p:ext uri="{BB962C8B-B14F-4D97-AF65-F5344CB8AC3E}">
        <p14:creationId xmlns:p14="http://schemas.microsoft.com/office/powerpoint/2010/main" val="1599282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2598401" y="100947"/>
            <a:ext cx="4633804" cy="584775"/>
          </a:xfrm>
          <a:prstGeom prst="rect">
            <a:avLst/>
          </a:prstGeom>
          <a:noFill/>
        </p:spPr>
        <p:txBody>
          <a:bodyPr wrap="square" rtlCol="0">
            <a:spAutoFit/>
          </a:bodyPr>
          <a:lstStyle/>
          <a:p>
            <a:pPr algn="ctr"/>
            <a:r>
              <a:rPr lang="en-US" sz="3200" b="1" i="0" dirty="0">
                <a:solidFill>
                  <a:schemeClr val="bg1"/>
                </a:solidFill>
                <a:effectLst/>
                <a:latin typeface="+mj-lt"/>
              </a:rPr>
              <a:t>Frida</a:t>
            </a:r>
            <a:r>
              <a:rPr lang="en-US" sz="3200" b="1" dirty="0">
                <a:solidFill>
                  <a:schemeClr val="bg1"/>
                </a:solidFill>
                <a:latin typeface="+mj-lt"/>
              </a:rPr>
              <a:t>y Soup Kitchen</a:t>
            </a:r>
            <a:endParaRPr lang="en-US" sz="2400" b="1" i="1" dirty="0">
              <a:solidFill>
                <a:schemeClr val="bg1"/>
              </a:solidFill>
              <a:latin typeface="+mj-lt"/>
            </a:endParaRPr>
          </a:p>
        </p:txBody>
      </p:sp>
      <p:sp>
        <p:nvSpPr>
          <p:cNvPr id="2" name="TextBox 1">
            <a:extLst>
              <a:ext uri="{FF2B5EF4-FFF2-40B4-BE49-F238E27FC236}">
                <a16:creationId xmlns:a16="http://schemas.microsoft.com/office/drawing/2014/main" id="{2026566C-B01F-E355-BD0F-270FA8DB8C29}"/>
              </a:ext>
            </a:extLst>
          </p:cNvPr>
          <p:cNvSpPr txBox="1"/>
          <p:nvPr/>
        </p:nvSpPr>
        <p:spPr>
          <a:xfrm>
            <a:off x="167054" y="653880"/>
            <a:ext cx="8809892" cy="2604880"/>
          </a:xfrm>
          <a:prstGeom prst="rect">
            <a:avLst/>
          </a:prstGeom>
          <a:noFill/>
        </p:spPr>
        <p:txBody>
          <a:bodyPr wrap="square" rtlCol="0">
            <a:spAutoFit/>
          </a:bodyPr>
          <a:lstStyle/>
          <a:p>
            <a:pPr>
              <a:lnSpc>
                <a:spcPct val="150000"/>
              </a:lnSpc>
            </a:pPr>
            <a:r>
              <a:rPr lang="en-US" sz="2800" b="1" dirty="0">
                <a:solidFill>
                  <a:schemeClr val="bg1"/>
                </a:solidFill>
              </a:rPr>
              <a:t>Beginning in 1977, the Friday Soup Kitchen has been operating with its mission is to feed our less fortunate neighbors with a hot, nourishing meal, served with dignity and respect for every person.</a:t>
            </a:r>
          </a:p>
        </p:txBody>
      </p:sp>
      <p:pic>
        <p:nvPicPr>
          <p:cNvPr id="10" name="Picture 9" descr="A group of people standing under umbrellas&#10;&#10;Description automatically generated">
            <a:extLst>
              <a:ext uri="{FF2B5EF4-FFF2-40B4-BE49-F238E27FC236}">
                <a16:creationId xmlns:a16="http://schemas.microsoft.com/office/drawing/2014/main" id="{66A1EB82-1A3F-E919-EFA2-095A88AAE9AA}"/>
              </a:ext>
            </a:extLst>
          </p:cNvPr>
          <p:cNvPicPr>
            <a:picLocks noChangeAspect="1"/>
          </p:cNvPicPr>
          <p:nvPr/>
        </p:nvPicPr>
        <p:blipFill>
          <a:blip r:embed="rId4"/>
          <a:stretch>
            <a:fillRect/>
          </a:stretch>
        </p:blipFill>
        <p:spPr>
          <a:xfrm>
            <a:off x="4489749" y="3505842"/>
            <a:ext cx="4267389" cy="3015441"/>
          </a:xfrm>
          <a:prstGeom prst="rect">
            <a:avLst/>
          </a:prstGeom>
          <a:ln w="57150">
            <a:solidFill>
              <a:schemeClr val="tx1"/>
            </a:solidFill>
          </a:ln>
        </p:spPr>
      </p:pic>
      <p:pic>
        <p:nvPicPr>
          <p:cNvPr id="12" name="Picture 11" descr="A group of people in a room with white tables and plastic bags&#10;&#10;Description automatically generated">
            <a:extLst>
              <a:ext uri="{FF2B5EF4-FFF2-40B4-BE49-F238E27FC236}">
                <a16:creationId xmlns:a16="http://schemas.microsoft.com/office/drawing/2014/main" id="{F270CFEF-C282-7F48-359E-DE4261E934C5}"/>
              </a:ext>
            </a:extLst>
          </p:cNvPr>
          <p:cNvPicPr>
            <a:picLocks noChangeAspect="1"/>
          </p:cNvPicPr>
          <p:nvPr/>
        </p:nvPicPr>
        <p:blipFill>
          <a:blip r:embed="rId5"/>
          <a:stretch>
            <a:fillRect/>
          </a:stretch>
        </p:blipFill>
        <p:spPr>
          <a:xfrm>
            <a:off x="1217734" y="4098068"/>
            <a:ext cx="1974855" cy="2633139"/>
          </a:xfrm>
          <a:prstGeom prst="rect">
            <a:avLst/>
          </a:prstGeom>
          <a:ln w="57150">
            <a:solidFill>
              <a:schemeClr val="tx1"/>
            </a:solidFill>
          </a:ln>
        </p:spPr>
      </p:pic>
    </p:spTree>
    <p:extLst>
      <p:ext uri="{BB962C8B-B14F-4D97-AF65-F5344CB8AC3E}">
        <p14:creationId xmlns:p14="http://schemas.microsoft.com/office/powerpoint/2010/main" val="2472085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79130" y="164956"/>
            <a:ext cx="8743772" cy="584775"/>
          </a:xfrm>
          <a:prstGeom prst="rect">
            <a:avLst/>
          </a:prstGeom>
          <a:noFill/>
        </p:spPr>
        <p:txBody>
          <a:bodyPr wrap="square" rtlCol="0">
            <a:spAutoFit/>
          </a:bodyPr>
          <a:lstStyle/>
          <a:p>
            <a:pPr algn="ctr"/>
            <a:r>
              <a:rPr lang="en-US" sz="3200" b="1" i="0" dirty="0">
                <a:solidFill>
                  <a:schemeClr val="bg1"/>
                </a:solidFill>
                <a:effectLst/>
                <a:latin typeface="+mj-lt"/>
              </a:rPr>
              <a:t>Dr. </a:t>
            </a:r>
            <a:r>
              <a:rPr lang="en-US" sz="3200" b="1" i="0" dirty="0" err="1">
                <a:solidFill>
                  <a:schemeClr val="bg1"/>
                </a:solidFill>
                <a:effectLst/>
                <a:latin typeface="+mj-lt"/>
              </a:rPr>
              <a:t>Kring’s</a:t>
            </a:r>
            <a:r>
              <a:rPr lang="en-US" sz="3200" b="1" i="0" dirty="0">
                <a:solidFill>
                  <a:schemeClr val="bg1"/>
                </a:solidFill>
                <a:effectLst/>
                <a:latin typeface="+mj-lt"/>
              </a:rPr>
              <a:t> Stained-Glass Altar piece </a:t>
            </a:r>
            <a:endParaRPr lang="en-US" sz="2400" b="1" i="1" dirty="0">
              <a:solidFill>
                <a:schemeClr val="bg1"/>
              </a:solidFill>
              <a:latin typeface="+mj-lt"/>
            </a:endParaRPr>
          </a:p>
        </p:txBody>
      </p:sp>
      <p:sp>
        <p:nvSpPr>
          <p:cNvPr id="7" name="TextBox 6">
            <a:extLst>
              <a:ext uri="{FF2B5EF4-FFF2-40B4-BE49-F238E27FC236}">
                <a16:creationId xmlns:a16="http://schemas.microsoft.com/office/drawing/2014/main" id="{DC5205FA-CF3D-80AE-0BF3-B945CCF5EEDA}"/>
              </a:ext>
            </a:extLst>
          </p:cNvPr>
          <p:cNvSpPr txBox="1"/>
          <p:nvPr/>
        </p:nvSpPr>
        <p:spPr>
          <a:xfrm>
            <a:off x="311251" y="1049220"/>
            <a:ext cx="8353391" cy="2062103"/>
          </a:xfrm>
          <a:prstGeom prst="rect">
            <a:avLst/>
          </a:prstGeom>
          <a:noFill/>
        </p:spPr>
        <p:txBody>
          <a:bodyPr wrap="square" rtlCol="0">
            <a:spAutoFit/>
          </a:bodyPr>
          <a:lstStyle/>
          <a:p>
            <a:r>
              <a:rPr lang="en-US" sz="3200" b="1" dirty="0">
                <a:solidFill>
                  <a:schemeClr val="bg1"/>
                </a:solidFill>
              </a:rPr>
              <a:t>Created in the 1970’s by Dr. </a:t>
            </a:r>
            <a:r>
              <a:rPr lang="en-US" sz="3200" b="1" dirty="0" err="1">
                <a:solidFill>
                  <a:schemeClr val="bg1"/>
                </a:solidFill>
              </a:rPr>
              <a:t>Kring</a:t>
            </a:r>
            <a:r>
              <a:rPr lang="en-US" sz="3200" b="1" dirty="0">
                <a:solidFill>
                  <a:schemeClr val="bg1"/>
                </a:solidFill>
              </a:rPr>
              <a:t>, its symbols of the world religions are touching each other, indicating one great family of humankind.</a:t>
            </a:r>
          </a:p>
        </p:txBody>
      </p:sp>
      <p:pic>
        <p:nvPicPr>
          <p:cNvPr id="5" name="Picture 4" descr="A stained glass window with colorful objects&#10;&#10;Description automatically generated">
            <a:extLst>
              <a:ext uri="{FF2B5EF4-FFF2-40B4-BE49-F238E27FC236}">
                <a16:creationId xmlns:a16="http://schemas.microsoft.com/office/drawing/2014/main" id="{016D2369-5491-FD8F-8C16-0EBBA45E09BC}"/>
              </a:ext>
            </a:extLst>
          </p:cNvPr>
          <p:cNvPicPr>
            <a:picLocks noChangeAspect="1"/>
          </p:cNvPicPr>
          <p:nvPr/>
        </p:nvPicPr>
        <p:blipFill>
          <a:blip r:embed="rId4"/>
          <a:stretch>
            <a:fillRect/>
          </a:stretch>
        </p:blipFill>
        <p:spPr>
          <a:xfrm>
            <a:off x="1899139" y="3175188"/>
            <a:ext cx="5530232" cy="3517856"/>
          </a:xfrm>
          <a:prstGeom prst="rect">
            <a:avLst/>
          </a:prstGeom>
        </p:spPr>
      </p:pic>
    </p:spTree>
    <p:extLst>
      <p:ext uri="{BB962C8B-B14F-4D97-AF65-F5344CB8AC3E}">
        <p14:creationId xmlns:p14="http://schemas.microsoft.com/office/powerpoint/2010/main" val="275586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227203" y="0"/>
            <a:ext cx="3826899" cy="2404085"/>
          </a:xfrm>
        </p:spPr>
        <p:txBody>
          <a:bodyPr anchor="b">
            <a:normAutofit fontScale="90000"/>
          </a:bodyPr>
          <a:lstStyle/>
          <a:p>
            <a:pPr>
              <a:lnSpc>
                <a:spcPct val="150000"/>
              </a:lnSpc>
            </a:pPr>
            <a:r>
              <a:rPr lang="en-US" sz="3600" dirty="0"/>
              <a:t>Bust of our 8</a:t>
            </a:r>
            <a:r>
              <a:rPr lang="en-US" sz="3600" baseline="30000" dirty="0"/>
              <a:t>th</a:t>
            </a:r>
            <a:r>
              <a:rPr lang="en-US" sz="3600" dirty="0"/>
              <a:t> Minister </a:t>
            </a:r>
            <a:br>
              <a:rPr lang="en-US" sz="3600" dirty="0"/>
            </a:br>
            <a:r>
              <a:rPr lang="en-US" sz="3600" dirty="0"/>
              <a:t>Dr. Walter </a:t>
            </a:r>
            <a:r>
              <a:rPr lang="en-US" sz="3600" dirty="0" err="1"/>
              <a:t>Kring</a:t>
            </a:r>
            <a:endParaRPr lang="en-US" sz="3600" dirty="0"/>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470564" y="4205413"/>
            <a:ext cx="2832312" cy="2054306"/>
          </a:xfrm>
        </p:spPr>
        <p:txBody>
          <a:bodyPr anchor="t">
            <a:normAutofit/>
          </a:bodyPr>
          <a:lstStyle/>
          <a:p>
            <a:r>
              <a:rPr lang="en-US" sz="3200" b="1" i="1" dirty="0">
                <a:solidFill>
                  <a:schemeClr val="tx1"/>
                </a:solidFill>
              </a:rPr>
              <a:t>Dr. </a:t>
            </a:r>
            <a:r>
              <a:rPr lang="en-US" sz="3200" b="1" i="1" dirty="0" err="1">
                <a:solidFill>
                  <a:schemeClr val="tx1"/>
                </a:solidFill>
              </a:rPr>
              <a:t>Kring</a:t>
            </a:r>
            <a:r>
              <a:rPr lang="en-US" sz="3200" b="1" i="1" dirty="0">
                <a:solidFill>
                  <a:schemeClr val="tx1"/>
                </a:solidFill>
              </a:rPr>
              <a:t> retired in 1978</a:t>
            </a:r>
            <a:endParaRPr lang="en-US" sz="2800" b="1" i="1" dirty="0">
              <a:solidFill>
                <a:schemeClr val="tx1"/>
              </a:solidFill>
            </a:endParaRPr>
          </a:p>
        </p:txBody>
      </p:sp>
      <p:pic>
        <p:nvPicPr>
          <p:cNvPr id="5" name="Picture 4" descr="A statue of a person on a marble base&#10;&#10;Description automatically generated">
            <a:extLst>
              <a:ext uri="{FF2B5EF4-FFF2-40B4-BE49-F238E27FC236}">
                <a16:creationId xmlns:a16="http://schemas.microsoft.com/office/drawing/2014/main" id="{14392B7E-692F-A482-10D9-4AE541825897}"/>
              </a:ext>
            </a:extLst>
          </p:cNvPr>
          <p:cNvPicPr>
            <a:picLocks noChangeAspect="1"/>
          </p:cNvPicPr>
          <p:nvPr/>
        </p:nvPicPr>
        <p:blipFill>
          <a:blip r:embed="rId3"/>
          <a:stretch>
            <a:fillRect/>
          </a:stretch>
        </p:blipFill>
        <p:spPr>
          <a:xfrm rot="5400000">
            <a:off x="3656219" y="1116356"/>
            <a:ext cx="5878129" cy="4408597"/>
          </a:xfrm>
          <a:prstGeom prst="rect">
            <a:avLst/>
          </a:prstGeom>
          <a:ln w="76200">
            <a:solidFill>
              <a:schemeClr val="tx1"/>
            </a:solidFill>
          </a:ln>
        </p:spPr>
      </p:pic>
    </p:spTree>
    <p:extLst>
      <p:ext uri="{BB962C8B-B14F-4D97-AF65-F5344CB8AC3E}">
        <p14:creationId xmlns:p14="http://schemas.microsoft.com/office/powerpoint/2010/main" val="42490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76960" y="1295819"/>
            <a:ext cx="3957913" cy="2404085"/>
          </a:xfrm>
        </p:spPr>
        <p:txBody>
          <a:bodyPr anchor="b">
            <a:normAutofit fontScale="90000"/>
          </a:bodyPr>
          <a:lstStyle/>
          <a:p>
            <a:pPr>
              <a:lnSpc>
                <a:spcPct val="150000"/>
              </a:lnSpc>
            </a:pPr>
            <a:r>
              <a:rPr lang="en-US" sz="3600" dirty="0"/>
              <a:t>Leonard Bernstein preached a sermon at All Souls in 1985</a:t>
            </a:r>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1" y="4084631"/>
            <a:ext cx="4037158" cy="2218198"/>
          </a:xfrm>
        </p:spPr>
        <p:txBody>
          <a:bodyPr anchor="t">
            <a:normAutofit fontScale="92500" lnSpcReduction="10000"/>
          </a:bodyPr>
          <a:lstStyle/>
          <a:p>
            <a:r>
              <a:rPr lang="en-US" sz="2800" b="1" i="1" dirty="0">
                <a:solidFill>
                  <a:schemeClr val="tx1"/>
                </a:solidFill>
              </a:rPr>
              <a:t>He was part of a series of guest preachers invited to talk about “Hope in the Nuclear Age”</a:t>
            </a:r>
            <a:endParaRPr lang="en-US" sz="2400" b="1" i="1" dirty="0">
              <a:solidFill>
                <a:schemeClr val="tx1"/>
              </a:solidFill>
            </a:endParaRPr>
          </a:p>
        </p:txBody>
      </p:sp>
      <p:pic>
        <p:nvPicPr>
          <p:cNvPr id="6" name="Picture 5" descr="A person holding a stick&#10;&#10;Description automatically generated">
            <a:extLst>
              <a:ext uri="{FF2B5EF4-FFF2-40B4-BE49-F238E27FC236}">
                <a16:creationId xmlns:a16="http://schemas.microsoft.com/office/drawing/2014/main" id="{378CEC38-A281-A98B-BD1A-431E7487D781}"/>
              </a:ext>
            </a:extLst>
          </p:cNvPr>
          <p:cNvPicPr>
            <a:picLocks noChangeAspect="1"/>
          </p:cNvPicPr>
          <p:nvPr/>
        </p:nvPicPr>
        <p:blipFill>
          <a:blip r:embed="rId3"/>
          <a:stretch>
            <a:fillRect/>
          </a:stretch>
        </p:blipFill>
        <p:spPr>
          <a:xfrm>
            <a:off x="4572000" y="969439"/>
            <a:ext cx="4378388" cy="5614935"/>
          </a:xfrm>
          <a:prstGeom prst="rect">
            <a:avLst/>
          </a:prstGeom>
          <a:ln w="76200">
            <a:solidFill>
              <a:schemeClr val="tx1"/>
            </a:solidFill>
          </a:ln>
        </p:spPr>
      </p:pic>
      <p:sp>
        <p:nvSpPr>
          <p:cNvPr id="5" name="TextBox 4">
            <a:extLst>
              <a:ext uri="{FF2B5EF4-FFF2-40B4-BE49-F238E27FC236}">
                <a16:creationId xmlns:a16="http://schemas.microsoft.com/office/drawing/2014/main" id="{AB1A121A-2045-A841-52E0-8C4AB9D74433}"/>
              </a:ext>
            </a:extLst>
          </p:cNvPr>
          <p:cNvSpPr txBox="1"/>
          <p:nvPr/>
        </p:nvSpPr>
        <p:spPr>
          <a:xfrm>
            <a:off x="4982860" y="209886"/>
            <a:ext cx="3967528" cy="584775"/>
          </a:xfrm>
          <a:prstGeom prst="rect">
            <a:avLst/>
          </a:prstGeom>
          <a:noFill/>
        </p:spPr>
        <p:txBody>
          <a:bodyPr wrap="square">
            <a:spAutoFit/>
          </a:bodyPr>
          <a:lstStyle/>
          <a:p>
            <a:r>
              <a:rPr lang="en-US" sz="3200" b="1" dirty="0">
                <a:solidFill>
                  <a:schemeClr val="bg1"/>
                </a:solidFill>
              </a:rPr>
              <a:t>Leonard Bernstein </a:t>
            </a:r>
          </a:p>
        </p:txBody>
      </p:sp>
    </p:spTree>
    <p:extLst>
      <p:ext uri="{BB962C8B-B14F-4D97-AF65-F5344CB8AC3E}">
        <p14:creationId xmlns:p14="http://schemas.microsoft.com/office/powerpoint/2010/main" val="384613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2513335" y="-141498"/>
            <a:ext cx="3957913" cy="2526479"/>
          </a:xfrm>
        </p:spPr>
        <p:txBody>
          <a:bodyPr anchor="b">
            <a:normAutofit fontScale="90000"/>
          </a:bodyPr>
          <a:lstStyle/>
          <a:p>
            <a:pPr rtl="0">
              <a:lnSpc>
                <a:spcPct val="150000"/>
              </a:lnSpc>
              <a:spcBef>
                <a:spcPts val="0"/>
              </a:spcBef>
              <a:spcAft>
                <a:spcPts val="0"/>
              </a:spcAft>
            </a:pPr>
            <a:r>
              <a:rPr lang="en-US" sz="3100" b="1" i="0" u="none" strike="noStrike" dirty="0">
                <a:effectLst/>
                <a:latin typeface="+mn-lt"/>
              </a:rPr>
              <a:t>The </a:t>
            </a:r>
            <a:r>
              <a:rPr lang="en-US" sz="3100" b="1" i="0" u="none" strike="noStrike" dirty="0" err="1">
                <a:effectLst/>
                <a:latin typeface="+mn-lt"/>
              </a:rPr>
              <a:t>Holtcamp</a:t>
            </a:r>
            <a:r>
              <a:rPr lang="en-US" sz="3100" b="1" i="0" u="none" strike="noStrike" dirty="0">
                <a:effectLst/>
                <a:latin typeface="+mn-lt"/>
              </a:rPr>
              <a:t> Organ</a:t>
            </a:r>
            <a:br>
              <a:rPr lang="en-US" sz="2200" b="0" dirty="0">
                <a:effectLst/>
                <a:latin typeface="+mn-lt"/>
              </a:rPr>
            </a:br>
            <a:br>
              <a:rPr lang="en-US" sz="2200" b="0" dirty="0">
                <a:effectLst/>
                <a:latin typeface="+mn-lt"/>
              </a:rPr>
            </a:br>
            <a:r>
              <a:rPr lang="en-US" sz="2000" b="0" i="0" u="none" strike="noStrike" dirty="0">
                <a:effectLst/>
                <a:latin typeface="+mn-lt"/>
              </a:rPr>
              <a:t> </a:t>
            </a:r>
            <a:br>
              <a:rPr lang="en-US" sz="1600" dirty="0"/>
            </a:br>
            <a:endParaRPr lang="en-US" sz="4000" dirty="0"/>
          </a:p>
        </p:txBody>
      </p:sp>
      <p:pic>
        <p:nvPicPr>
          <p:cNvPr id="9" name="Picture 8" descr="A close-up of a pipe organ&#10;&#10;Description automatically generated">
            <a:extLst>
              <a:ext uri="{FF2B5EF4-FFF2-40B4-BE49-F238E27FC236}">
                <a16:creationId xmlns:a16="http://schemas.microsoft.com/office/drawing/2014/main" id="{F289B218-E886-5512-D5D5-FE43E9C3494E}"/>
              </a:ext>
            </a:extLst>
          </p:cNvPr>
          <p:cNvPicPr>
            <a:picLocks noChangeAspect="1"/>
          </p:cNvPicPr>
          <p:nvPr/>
        </p:nvPicPr>
        <p:blipFill>
          <a:blip r:embed="rId3"/>
          <a:stretch>
            <a:fillRect/>
          </a:stretch>
        </p:blipFill>
        <p:spPr>
          <a:xfrm>
            <a:off x="606091" y="817693"/>
            <a:ext cx="7772400" cy="4355960"/>
          </a:xfrm>
          <a:prstGeom prst="rect">
            <a:avLst/>
          </a:prstGeom>
          <a:ln w="57150">
            <a:solidFill>
              <a:schemeClr val="bg1"/>
            </a:solidFill>
          </a:ln>
        </p:spPr>
      </p:pic>
      <p:sp>
        <p:nvSpPr>
          <p:cNvPr id="10" name="TextBox 9">
            <a:extLst>
              <a:ext uri="{FF2B5EF4-FFF2-40B4-BE49-F238E27FC236}">
                <a16:creationId xmlns:a16="http://schemas.microsoft.com/office/drawing/2014/main" id="{89AF2F73-973E-C7F6-35E7-6AB234A5009E}"/>
              </a:ext>
            </a:extLst>
          </p:cNvPr>
          <p:cNvSpPr txBox="1"/>
          <p:nvPr/>
        </p:nvSpPr>
        <p:spPr>
          <a:xfrm>
            <a:off x="202223" y="5390309"/>
            <a:ext cx="8739554" cy="1958549"/>
          </a:xfrm>
          <a:prstGeom prst="rect">
            <a:avLst/>
          </a:prstGeom>
          <a:noFill/>
        </p:spPr>
        <p:txBody>
          <a:bodyPr wrap="square" rtlCol="0">
            <a:spAutoFit/>
          </a:bodyPr>
          <a:lstStyle/>
          <a:p>
            <a:pPr>
              <a:lnSpc>
                <a:spcPct val="150000"/>
              </a:lnSpc>
            </a:pPr>
            <a:r>
              <a:rPr lang="en-US" sz="2800" b="1" i="0" u="none" strike="noStrike" dirty="0">
                <a:effectLst/>
                <a:latin typeface="+mn-lt"/>
              </a:rPr>
              <a:t>This magnificent </a:t>
            </a:r>
            <a:r>
              <a:rPr lang="en-US" sz="2800" b="1" i="0" u="none" strike="noStrike" dirty="0" err="1">
                <a:effectLst/>
                <a:latin typeface="+mn-lt"/>
              </a:rPr>
              <a:t>Holtcamp</a:t>
            </a:r>
            <a:r>
              <a:rPr lang="en-US" sz="2800" b="1" i="0" u="none" strike="noStrike" dirty="0">
                <a:effectLst/>
                <a:latin typeface="+mn-lt"/>
              </a:rPr>
              <a:t> organ was installed in 1989, and has 3 manuals, 40 stops, and 53 ranks.</a:t>
            </a:r>
            <a:br>
              <a:rPr lang="en-US" sz="2000" b="1" dirty="0">
                <a:effectLst/>
                <a:latin typeface="+mn-lt"/>
              </a:rPr>
            </a:br>
            <a:endParaRPr lang="en-US" sz="2800" b="1" dirty="0"/>
          </a:p>
        </p:txBody>
      </p:sp>
    </p:spTree>
    <p:extLst>
      <p:ext uri="{BB962C8B-B14F-4D97-AF65-F5344CB8AC3E}">
        <p14:creationId xmlns:p14="http://schemas.microsoft.com/office/powerpoint/2010/main" val="768647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in a suit and bow tie&#10;&#10;Description automatically generated">
            <a:extLst>
              <a:ext uri="{FF2B5EF4-FFF2-40B4-BE49-F238E27FC236}">
                <a16:creationId xmlns:a16="http://schemas.microsoft.com/office/drawing/2014/main" id="{67210FCF-74D6-2215-F5E9-83C810A5F47C}"/>
              </a:ext>
            </a:extLst>
          </p:cNvPr>
          <p:cNvPicPr>
            <a:picLocks noChangeAspect="1"/>
          </p:cNvPicPr>
          <p:nvPr/>
        </p:nvPicPr>
        <p:blipFill>
          <a:blip r:embed="rId3"/>
          <a:stretch>
            <a:fillRect/>
          </a:stretch>
        </p:blipFill>
        <p:spPr>
          <a:xfrm>
            <a:off x="3664749" y="823998"/>
            <a:ext cx="2227478" cy="2598724"/>
          </a:xfrm>
          <a:prstGeom prst="rect">
            <a:avLst/>
          </a:prstGeom>
          <a:ln w="57150">
            <a:solidFill>
              <a:schemeClr val="bg1"/>
            </a:solidFill>
          </a:ln>
        </p:spPr>
      </p:pic>
      <p:sp>
        <p:nvSpPr>
          <p:cNvPr id="5" name="TextBox 4">
            <a:extLst>
              <a:ext uri="{FF2B5EF4-FFF2-40B4-BE49-F238E27FC236}">
                <a16:creationId xmlns:a16="http://schemas.microsoft.com/office/drawing/2014/main" id="{B7F82158-5DB5-2C53-E566-28C2A6B450B3}"/>
              </a:ext>
            </a:extLst>
          </p:cNvPr>
          <p:cNvSpPr txBox="1"/>
          <p:nvPr/>
        </p:nvSpPr>
        <p:spPr>
          <a:xfrm>
            <a:off x="4119786" y="3512649"/>
            <a:ext cx="1452642" cy="369332"/>
          </a:xfrm>
          <a:prstGeom prst="rect">
            <a:avLst/>
          </a:prstGeom>
          <a:noFill/>
        </p:spPr>
        <p:txBody>
          <a:bodyPr wrap="none" rtlCol="0">
            <a:spAutoFit/>
          </a:bodyPr>
          <a:lstStyle/>
          <a:p>
            <a:r>
              <a:rPr lang="en-US" b="1" dirty="0">
                <a:solidFill>
                  <a:schemeClr val="bg1"/>
                </a:solidFill>
              </a:rPr>
              <a:t>1975-2014</a:t>
            </a:r>
          </a:p>
        </p:txBody>
      </p:sp>
      <p:pic>
        <p:nvPicPr>
          <p:cNvPr id="4098" name="Picture 2">
            <a:extLst>
              <a:ext uri="{FF2B5EF4-FFF2-40B4-BE49-F238E27FC236}">
                <a16:creationId xmlns:a16="http://schemas.microsoft.com/office/drawing/2014/main" id="{BEDD3FBC-CCAC-78D6-8640-DB098F1F6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81" y="815079"/>
            <a:ext cx="2702149" cy="2629118"/>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60ACB7-5BA8-F840-8187-1E59DFF6811C}"/>
              </a:ext>
            </a:extLst>
          </p:cNvPr>
          <p:cNvSpPr txBox="1"/>
          <p:nvPr/>
        </p:nvSpPr>
        <p:spPr>
          <a:xfrm>
            <a:off x="1707171" y="105787"/>
            <a:ext cx="6277872" cy="523220"/>
          </a:xfrm>
          <a:prstGeom prst="rect">
            <a:avLst/>
          </a:prstGeom>
          <a:noFill/>
        </p:spPr>
        <p:txBody>
          <a:bodyPr wrap="none" rtlCol="0">
            <a:spAutoFit/>
          </a:bodyPr>
          <a:lstStyle/>
          <a:p>
            <a:r>
              <a:rPr lang="en-US" sz="2800" b="1" dirty="0">
                <a:solidFill>
                  <a:schemeClr val="bg1"/>
                </a:solidFill>
              </a:rPr>
              <a:t>Our Magnificent Directors of Music</a:t>
            </a:r>
          </a:p>
        </p:txBody>
      </p:sp>
      <p:sp>
        <p:nvSpPr>
          <p:cNvPr id="8" name="TextBox 7">
            <a:extLst>
              <a:ext uri="{FF2B5EF4-FFF2-40B4-BE49-F238E27FC236}">
                <a16:creationId xmlns:a16="http://schemas.microsoft.com/office/drawing/2014/main" id="{5B5DE1A4-7695-7A11-9083-D4697BEA356B}"/>
              </a:ext>
            </a:extLst>
          </p:cNvPr>
          <p:cNvSpPr txBox="1"/>
          <p:nvPr/>
        </p:nvSpPr>
        <p:spPr>
          <a:xfrm>
            <a:off x="6810083" y="3512649"/>
            <a:ext cx="1808187" cy="369332"/>
          </a:xfrm>
          <a:prstGeom prst="rect">
            <a:avLst/>
          </a:prstGeom>
          <a:noFill/>
        </p:spPr>
        <p:txBody>
          <a:bodyPr wrap="none" rtlCol="0">
            <a:spAutoFit/>
          </a:bodyPr>
          <a:lstStyle/>
          <a:p>
            <a:r>
              <a:rPr lang="en-US" b="1" dirty="0">
                <a:solidFill>
                  <a:schemeClr val="bg1"/>
                </a:solidFill>
              </a:rPr>
              <a:t>2015 - Present</a:t>
            </a:r>
          </a:p>
        </p:txBody>
      </p:sp>
      <p:sp>
        <p:nvSpPr>
          <p:cNvPr id="9" name="TextBox 8">
            <a:extLst>
              <a:ext uri="{FF2B5EF4-FFF2-40B4-BE49-F238E27FC236}">
                <a16:creationId xmlns:a16="http://schemas.microsoft.com/office/drawing/2014/main" id="{8938A50C-C5CE-FE19-F7C0-7EF1DAA154DF}"/>
              </a:ext>
            </a:extLst>
          </p:cNvPr>
          <p:cNvSpPr txBox="1"/>
          <p:nvPr/>
        </p:nvSpPr>
        <p:spPr>
          <a:xfrm>
            <a:off x="3983146" y="4043078"/>
            <a:ext cx="1707199" cy="369332"/>
          </a:xfrm>
          <a:prstGeom prst="rect">
            <a:avLst/>
          </a:prstGeom>
          <a:noFill/>
        </p:spPr>
        <p:txBody>
          <a:bodyPr wrap="none" rtlCol="0">
            <a:spAutoFit/>
          </a:bodyPr>
          <a:lstStyle/>
          <a:p>
            <a:r>
              <a:rPr lang="en-US" b="1" dirty="0"/>
              <a:t>Walter </a:t>
            </a:r>
            <a:r>
              <a:rPr lang="en-US" b="1" dirty="0" err="1"/>
              <a:t>Klauss</a:t>
            </a:r>
            <a:endParaRPr lang="en-US" b="1" dirty="0"/>
          </a:p>
        </p:txBody>
      </p:sp>
      <p:sp>
        <p:nvSpPr>
          <p:cNvPr id="13" name="TextBox 12">
            <a:extLst>
              <a:ext uri="{FF2B5EF4-FFF2-40B4-BE49-F238E27FC236}">
                <a16:creationId xmlns:a16="http://schemas.microsoft.com/office/drawing/2014/main" id="{B0732125-F2A5-F713-BF35-8BA0468778E7}"/>
              </a:ext>
            </a:extLst>
          </p:cNvPr>
          <p:cNvSpPr txBox="1"/>
          <p:nvPr/>
        </p:nvSpPr>
        <p:spPr>
          <a:xfrm>
            <a:off x="6506691" y="3936109"/>
            <a:ext cx="4491533" cy="646331"/>
          </a:xfrm>
          <a:prstGeom prst="rect">
            <a:avLst/>
          </a:prstGeom>
          <a:noFill/>
        </p:spPr>
        <p:txBody>
          <a:bodyPr wrap="square">
            <a:spAutoFit/>
          </a:bodyPr>
          <a:lstStyle/>
          <a:p>
            <a:r>
              <a:rPr lang="en-US" b="1" dirty="0"/>
              <a:t>Alejandro Hernandez</a:t>
            </a:r>
          </a:p>
          <a:p>
            <a:r>
              <a:rPr lang="en-US" b="1" dirty="0"/>
              <a:t> Valdez</a:t>
            </a:r>
          </a:p>
        </p:txBody>
      </p:sp>
      <p:pic>
        <p:nvPicPr>
          <p:cNvPr id="14" name="Picture 13" descr="A close-up of a pipe organ&#10;&#10;Description automatically generated">
            <a:extLst>
              <a:ext uri="{FF2B5EF4-FFF2-40B4-BE49-F238E27FC236}">
                <a16:creationId xmlns:a16="http://schemas.microsoft.com/office/drawing/2014/main" id="{8737645F-B20D-7A1C-4DD4-971A66D4708D}"/>
              </a:ext>
            </a:extLst>
          </p:cNvPr>
          <p:cNvPicPr>
            <a:picLocks noChangeAspect="1"/>
          </p:cNvPicPr>
          <p:nvPr/>
        </p:nvPicPr>
        <p:blipFill>
          <a:blip r:embed="rId5"/>
          <a:stretch>
            <a:fillRect/>
          </a:stretch>
        </p:blipFill>
        <p:spPr>
          <a:xfrm>
            <a:off x="2207960" y="4515570"/>
            <a:ext cx="3990874" cy="2236643"/>
          </a:xfrm>
          <a:prstGeom prst="rect">
            <a:avLst/>
          </a:prstGeom>
          <a:ln w="57150">
            <a:solidFill>
              <a:schemeClr val="bg1"/>
            </a:solidFill>
          </a:ln>
        </p:spPr>
      </p:pic>
      <p:sp>
        <p:nvSpPr>
          <p:cNvPr id="6" name="TextBox 5">
            <a:extLst>
              <a:ext uri="{FF2B5EF4-FFF2-40B4-BE49-F238E27FC236}">
                <a16:creationId xmlns:a16="http://schemas.microsoft.com/office/drawing/2014/main" id="{FB3A0FBD-A63E-5779-9F1E-D69D0B698A63}"/>
              </a:ext>
            </a:extLst>
          </p:cNvPr>
          <p:cNvSpPr txBox="1"/>
          <p:nvPr/>
        </p:nvSpPr>
        <p:spPr>
          <a:xfrm>
            <a:off x="163431" y="3471584"/>
            <a:ext cx="1452642" cy="369332"/>
          </a:xfrm>
          <a:prstGeom prst="rect">
            <a:avLst/>
          </a:prstGeom>
          <a:noFill/>
        </p:spPr>
        <p:txBody>
          <a:bodyPr wrap="none" rtlCol="0">
            <a:spAutoFit/>
          </a:bodyPr>
          <a:lstStyle/>
          <a:p>
            <a:r>
              <a:rPr lang="en-US" b="1" dirty="0">
                <a:solidFill>
                  <a:schemeClr val="bg1"/>
                </a:solidFill>
              </a:rPr>
              <a:t>1942-1965</a:t>
            </a:r>
          </a:p>
        </p:txBody>
      </p:sp>
      <p:sp>
        <p:nvSpPr>
          <p:cNvPr id="10" name="TextBox 9">
            <a:extLst>
              <a:ext uri="{FF2B5EF4-FFF2-40B4-BE49-F238E27FC236}">
                <a16:creationId xmlns:a16="http://schemas.microsoft.com/office/drawing/2014/main" id="{12A1F934-3FCD-0BED-476E-ECF8C9AD0E5F}"/>
              </a:ext>
            </a:extLst>
          </p:cNvPr>
          <p:cNvSpPr txBox="1"/>
          <p:nvPr/>
        </p:nvSpPr>
        <p:spPr>
          <a:xfrm>
            <a:off x="423915" y="3954902"/>
            <a:ext cx="1188787" cy="646331"/>
          </a:xfrm>
          <a:prstGeom prst="rect">
            <a:avLst/>
          </a:prstGeom>
          <a:noFill/>
        </p:spPr>
        <p:txBody>
          <a:bodyPr wrap="none" rtlCol="0">
            <a:spAutoFit/>
          </a:bodyPr>
          <a:lstStyle/>
          <a:p>
            <a:r>
              <a:rPr lang="en-US" b="1" dirty="0"/>
              <a:t>William </a:t>
            </a:r>
          </a:p>
          <a:p>
            <a:r>
              <a:rPr lang="en-US" b="1" dirty="0"/>
              <a:t>Brewster</a:t>
            </a:r>
          </a:p>
        </p:txBody>
      </p:sp>
      <p:sp>
        <p:nvSpPr>
          <p:cNvPr id="11" name="TextBox 10">
            <a:extLst>
              <a:ext uri="{FF2B5EF4-FFF2-40B4-BE49-F238E27FC236}">
                <a16:creationId xmlns:a16="http://schemas.microsoft.com/office/drawing/2014/main" id="{C04D91F9-E31D-1DAA-DEB5-A0A989DB8F04}"/>
              </a:ext>
            </a:extLst>
          </p:cNvPr>
          <p:cNvSpPr txBox="1"/>
          <p:nvPr/>
        </p:nvSpPr>
        <p:spPr>
          <a:xfrm>
            <a:off x="1924237" y="3499194"/>
            <a:ext cx="1452642" cy="369332"/>
          </a:xfrm>
          <a:prstGeom prst="rect">
            <a:avLst/>
          </a:prstGeom>
          <a:noFill/>
        </p:spPr>
        <p:txBody>
          <a:bodyPr wrap="none" rtlCol="0">
            <a:spAutoFit/>
          </a:bodyPr>
          <a:lstStyle/>
          <a:p>
            <a:r>
              <a:rPr lang="en-US" b="1" dirty="0">
                <a:solidFill>
                  <a:schemeClr val="bg1"/>
                </a:solidFill>
              </a:rPr>
              <a:t>1965-1975</a:t>
            </a:r>
          </a:p>
        </p:txBody>
      </p:sp>
      <p:sp>
        <p:nvSpPr>
          <p:cNvPr id="15" name="TextBox 14">
            <a:extLst>
              <a:ext uri="{FF2B5EF4-FFF2-40B4-BE49-F238E27FC236}">
                <a16:creationId xmlns:a16="http://schemas.microsoft.com/office/drawing/2014/main" id="{F9F68DB9-5080-CB46-8929-D103C8B930B0}"/>
              </a:ext>
            </a:extLst>
          </p:cNvPr>
          <p:cNvSpPr txBox="1"/>
          <p:nvPr/>
        </p:nvSpPr>
        <p:spPr>
          <a:xfrm>
            <a:off x="1988508" y="3844024"/>
            <a:ext cx="1420090" cy="646331"/>
          </a:xfrm>
          <a:prstGeom prst="rect">
            <a:avLst/>
          </a:prstGeom>
          <a:noFill/>
        </p:spPr>
        <p:txBody>
          <a:bodyPr wrap="square">
            <a:spAutoFit/>
          </a:bodyPr>
          <a:lstStyle/>
          <a:p>
            <a:pPr algn="ctr"/>
            <a:r>
              <a:rPr lang="en-US" b="1" i="0" dirty="0">
                <a:solidFill>
                  <a:srgbClr val="000000"/>
                </a:solidFill>
                <a:effectLst/>
              </a:rPr>
              <a:t>George B. </a:t>
            </a:r>
          </a:p>
          <a:p>
            <a:pPr algn="ctr"/>
            <a:r>
              <a:rPr lang="en-US" b="1" i="0" dirty="0">
                <a:solidFill>
                  <a:srgbClr val="000000"/>
                </a:solidFill>
                <a:effectLst/>
              </a:rPr>
              <a:t>Markey </a:t>
            </a:r>
            <a:endParaRPr lang="en-US" dirty="0"/>
          </a:p>
        </p:txBody>
      </p:sp>
      <p:pic>
        <p:nvPicPr>
          <p:cNvPr id="17" name="Picture 16">
            <a:extLst>
              <a:ext uri="{FF2B5EF4-FFF2-40B4-BE49-F238E27FC236}">
                <a16:creationId xmlns:a16="http://schemas.microsoft.com/office/drawing/2014/main" id="{AC1BF1D6-BD10-5B69-DA92-C25C06AFF8FB}"/>
              </a:ext>
            </a:extLst>
          </p:cNvPr>
          <p:cNvPicPr>
            <a:picLocks noChangeAspect="1"/>
          </p:cNvPicPr>
          <p:nvPr/>
        </p:nvPicPr>
        <p:blipFill>
          <a:blip r:embed="rId6"/>
          <a:stretch>
            <a:fillRect/>
          </a:stretch>
        </p:blipFill>
        <p:spPr>
          <a:xfrm>
            <a:off x="291171" y="932144"/>
            <a:ext cx="1321531" cy="2490578"/>
          </a:xfrm>
          <a:prstGeom prst="rect">
            <a:avLst/>
          </a:prstGeom>
          <a:ln w="57150">
            <a:solidFill>
              <a:schemeClr val="bg1"/>
            </a:solidFill>
          </a:ln>
        </p:spPr>
      </p:pic>
      <p:pic>
        <p:nvPicPr>
          <p:cNvPr id="3" name="Picture 2" descr="A person smiling at the camera&#10;&#10;Description automatically generated">
            <a:extLst>
              <a:ext uri="{FF2B5EF4-FFF2-40B4-BE49-F238E27FC236}">
                <a16:creationId xmlns:a16="http://schemas.microsoft.com/office/drawing/2014/main" id="{0A5B56DA-7961-7C77-1E54-05E572A08D62}"/>
              </a:ext>
            </a:extLst>
          </p:cNvPr>
          <p:cNvPicPr>
            <a:picLocks noChangeAspect="1"/>
          </p:cNvPicPr>
          <p:nvPr/>
        </p:nvPicPr>
        <p:blipFill>
          <a:blip r:embed="rId7"/>
          <a:stretch>
            <a:fillRect/>
          </a:stretch>
        </p:blipFill>
        <p:spPr>
          <a:xfrm>
            <a:off x="1823615" y="892487"/>
            <a:ext cx="1630220" cy="2477981"/>
          </a:xfrm>
          <a:prstGeom prst="rect">
            <a:avLst/>
          </a:prstGeom>
          <a:ln w="57150">
            <a:solidFill>
              <a:schemeClr val="bg1"/>
            </a:solidFill>
          </a:ln>
        </p:spPr>
      </p:pic>
    </p:spTree>
    <p:extLst>
      <p:ext uri="{BB962C8B-B14F-4D97-AF65-F5344CB8AC3E}">
        <p14:creationId xmlns:p14="http://schemas.microsoft.com/office/powerpoint/2010/main" val="284927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1690458" y="215320"/>
            <a:ext cx="5763084" cy="584775"/>
          </a:xfrm>
          <a:prstGeom prst="rect">
            <a:avLst/>
          </a:prstGeom>
          <a:noFill/>
        </p:spPr>
        <p:txBody>
          <a:bodyPr wrap="square" rtlCol="0">
            <a:spAutoFit/>
          </a:bodyPr>
          <a:lstStyle/>
          <a:p>
            <a:pPr algn="ctr"/>
            <a:r>
              <a:rPr lang="en-US" sz="3200" b="1" i="0" dirty="0">
                <a:solidFill>
                  <a:schemeClr val="bg1"/>
                </a:solidFill>
                <a:effectLst/>
                <a:latin typeface="+mj-lt"/>
              </a:rPr>
              <a:t>Our AIDS Task Force</a:t>
            </a:r>
            <a:endParaRPr lang="en-US" sz="2400" b="1" i="1" dirty="0">
              <a:solidFill>
                <a:schemeClr val="bg1"/>
              </a:solidFill>
              <a:latin typeface="+mj-lt"/>
            </a:endParaRPr>
          </a:p>
        </p:txBody>
      </p:sp>
      <p:sp>
        <p:nvSpPr>
          <p:cNvPr id="2" name="TextBox 1">
            <a:extLst>
              <a:ext uri="{FF2B5EF4-FFF2-40B4-BE49-F238E27FC236}">
                <a16:creationId xmlns:a16="http://schemas.microsoft.com/office/drawing/2014/main" id="{2026566C-B01F-E355-BD0F-270FA8DB8C29}"/>
              </a:ext>
            </a:extLst>
          </p:cNvPr>
          <p:cNvSpPr txBox="1"/>
          <p:nvPr/>
        </p:nvSpPr>
        <p:spPr>
          <a:xfrm>
            <a:off x="165911" y="1005611"/>
            <a:ext cx="8809892" cy="2607958"/>
          </a:xfrm>
          <a:prstGeom prst="rect">
            <a:avLst/>
          </a:prstGeom>
          <a:noFill/>
        </p:spPr>
        <p:txBody>
          <a:bodyPr wrap="square" rtlCol="0">
            <a:spAutoFit/>
          </a:bodyPr>
          <a:lstStyle/>
          <a:p>
            <a:pPr>
              <a:lnSpc>
                <a:spcPct val="150000"/>
              </a:lnSpc>
            </a:pPr>
            <a:r>
              <a:rPr lang="en-US" sz="2800" b="1" i="0" dirty="0">
                <a:solidFill>
                  <a:schemeClr val="bg1"/>
                </a:solidFill>
                <a:effectLst/>
                <a:latin typeface="Open Sans" panose="020B0606030504020204" pitchFamily="34" charset="0"/>
              </a:rPr>
              <a:t>The earliest years were characterized by shock: the shock that the All Souls poster campaign elicited, and the shocking realization of how profoundly AIDS was impacting New York City.</a:t>
            </a:r>
            <a:endParaRPr lang="en-US" sz="2800" b="1" dirty="0">
              <a:solidFill>
                <a:schemeClr val="bg1"/>
              </a:solidFill>
            </a:endParaRPr>
          </a:p>
        </p:txBody>
      </p:sp>
      <p:pic>
        <p:nvPicPr>
          <p:cNvPr id="6" name="Picture 5" descr="A close-up of a drawing&#10;&#10;Description automatically generated">
            <a:extLst>
              <a:ext uri="{FF2B5EF4-FFF2-40B4-BE49-F238E27FC236}">
                <a16:creationId xmlns:a16="http://schemas.microsoft.com/office/drawing/2014/main" id="{F3D6C2DD-B96E-476D-469D-4EA44B209000}"/>
              </a:ext>
            </a:extLst>
          </p:cNvPr>
          <p:cNvPicPr>
            <a:picLocks noChangeAspect="1"/>
          </p:cNvPicPr>
          <p:nvPr/>
        </p:nvPicPr>
        <p:blipFill>
          <a:blip r:embed="rId4"/>
          <a:stretch>
            <a:fillRect/>
          </a:stretch>
        </p:blipFill>
        <p:spPr>
          <a:xfrm>
            <a:off x="2641308" y="4238667"/>
            <a:ext cx="6439019" cy="2382148"/>
          </a:xfrm>
          <a:prstGeom prst="rect">
            <a:avLst/>
          </a:prstGeom>
        </p:spPr>
      </p:pic>
      <p:sp>
        <p:nvSpPr>
          <p:cNvPr id="7" name="TextBox 6">
            <a:extLst>
              <a:ext uri="{FF2B5EF4-FFF2-40B4-BE49-F238E27FC236}">
                <a16:creationId xmlns:a16="http://schemas.microsoft.com/office/drawing/2014/main" id="{6B5910D0-58A2-5735-87A0-7F95E9B225E7}"/>
              </a:ext>
            </a:extLst>
          </p:cNvPr>
          <p:cNvSpPr txBox="1"/>
          <p:nvPr/>
        </p:nvSpPr>
        <p:spPr>
          <a:xfrm>
            <a:off x="447810" y="4238667"/>
            <a:ext cx="1242648" cy="584775"/>
          </a:xfrm>
          <a:prstGeom prst="rect">
            <a:avLst/>
          </a:prstGeom>
          <a:noFill/>
        </p:spPr>
        <p:txBody>
          <a:bodyPr wrap="none" rtlCol="0">
            <a:spAutoFit/>
          </a:bodyPr>
          <a:lstStyle/>
          <a:p>
            <a:r>
              <a:rPr lang="en-US" sz="3200" b="1" dirty="0"/>
              <a:t>1987</a:t>
            </a:r>
          </a:p>
        </p:txBody>
      </p:sp>
      <p:sp>
        <p:nvSpPr>
          <p:cNvPr id="8" name="TextBox 7">
            <a:extLst>
              <a:ext uri="{FF2B5EF4-FFF2-40B4-BE49-F238E27FC236}">
                <a16:creationId xmlns:a16="http://schemas.microsoft.com/office/drawing/2014/main" id="{482F8676-EDD4-CF04-B873-4F43851A060D}"/>
              </a:ext>
            </a:extLst>
          </p:cNvPr>
          <p:cNvSpPr txBox="1"/>
          <p:nvPr/>
        </p:nvSpPr>
        <p:spPr>
          <a:xfrm>
            <a:off x="63671" y="4938731"/>
            <a:ext cx="2591605" cy="1015663"/>
          </a:xfrm>
          <a:prstGeom prst="rect">
            <a:avLst/>
          </a:prstGeom>
          <a:noFill/>
        </p:spPr>
        <p:txBody>
          <a:bodyPr wrap="square" rtlCol="0">
            <a:spAutoFit/>
          </a:bodyPr>
          <a:lstStyle/>
          <a:p>
            <a:r>
              <a:rPr lang="en-US" sz="2000" b="1" i="1" dirty="0"/>
              <a:t>AIDS is a human disease; it requires a humane response</a:t>
            </a:r>
          </a:p>
        </p:txBody>
      </p:sp>
    </p:spTree>
    <p:extLst>
      <p:ext uri="{BB962C8B-B14F-4D97-AF65-F5344CB8AC3E}">
        <p14:creationId xmlns:p14="http://schemas.microsoft.com/office/powerpoint/2010/main" val="145202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1690458" y="153700"/>
            <a:ext cx="5763084" cy="584775"/>
          </a:xfrm>
          <a:prstGeom prst="rect">
            <a:avLst/>
          </a:prstGeom>
          <a:noFill/>
        </p:spPr>
        <p:txBody>
          <a:bodyPr wrap="square" rtlCol="0">
            <a:spAutoFit/>
          </a:bodyPr>
          <a:lstStyle/>
          <a:p>
            <a:pPr algn="ctr"/>
            <a:r>
              <a:rPr lang="en-US" sz="3200" b="1" i="0" dirty="0">
                <a:solidFill>
                  <a:schemeClr val="bg1"/>
                </a:solidFill>
                <a:effectLst/>
                <a:latin typeface="+mj-lt"/>
              </a:rPr>
              <a:t>Sculpture in the Garden</a:t>
            </a:r>
            <a:endParaRPr lang="en-US" sz="2400" b="1" i="1" dirty="0">
              <a:solidFill>
                <a:schemeClr val="bg1"/>
              </a:solidFill>
              <a:latin typeface="+mj-lt"/>
            </a:endParaRPr>
          </a:p>
        </p:txBody>
      </p:sp>
      <p:sp>
        <p:nvSpPr>
          <p:cNvPr id="2" name="TextBox 1">
            <a:extLst>
              <a:ext uri="{FF2B5EF4-FFF2-40B4-BE49-F238E27FC236}">
                <a16:creationId xmlns:a16="http://schemas.microsoft.com/office/drawing/2014/main" id="{2026566C-B01F-E355-BD0F-270FA8DB8C29}"/>
              </a:ext>
            </a:extLst>
          </p:cNvPr>
          <p:cNvSpPr txBox="1"/>
          <p:nvPr/>
        </p:nvSpPr>
        <p:spPr>
          <a:xfrm>
            <a:off x="165911" y="1005611"/>
            <a:ext cx="4267100" cy="3046988"/>
          </a:xfrm>
          <a:prstGeom prst="rect">
            <a:avLst/>
          </a:prstGeom>
          <a:noFill/>
        </p:spPr>
        <p:txBody>
          <a:bodyPr wrap="square" rtlCol="0">
            <a:spAutoFit/>
          </a:bodyPr>
          <a:lstStyle/>
          <a:p>
            <a:pPr algn="ctr" rtl="0">
              <a:spcBef>
                <a:spcPts val="0"/>
              </a:spcBef>
              <a:spcAft>
                <a:spcPts val="0"/>
              </a:spcAft>
            </a:pPr>
            <a:r>
              <a:rPr lang="en-US" sz="2800" b="1" i="0" u="none" strike="noStrike" dirty="0">
                <a:solidFill>
                  <a:schemeClr val="bg1"/>
                </a:solidFill>
                <a:effectLst/>
              </a:rPr>
              <a:t>“Milka and </a:t>
            </a:r>
            <a:r>
              <a:rPr lang="en-US" sz="2800" b="1" i="0" u="none" strike="noStrike" dirty="0" err="1">
                <a:solidFill>
                  <a:schemeClr val="bg1"/>
                </a:solidFill>
                <a:effectLst/>
              </a:rPr>
              <a:t>Tiraz</a:t>
            </a:r>
            <a:r>
              <a:rPr lang="en-US" sz="2800" b="1" i="0" u="none" strike="noStrike" dirty="0">
                <a:solidFill>
                  <a:schemeClr val="bg1"/>
                </a:solidFill>
                <a:effectLst/>
              </a:rPr>
              <a:t>” bronze with bluestone base sculpture, 1990,</a:t>
            </a:r>
            <a:endParaRPr lang="en-US" sz="4000" b="1" dirty="0">
              <a:solidFill>
                <a:schemeClr val="bg1"/>
              </a:solidFill>
              <a:effectLst/>
            </a:endParaRPr>
          </a:p>
          <a:p>
            <a:pPr algn="ctr" rtl="0">
              <a:spcBef>
                <a:spcPts val="0"/>
              </a:spcBef>
              <a:spcAft>
                <a:spcPts val="0"/>
              </a:spcAft>
            </a:pPr>
            <a:r>
              <a:rPr lang="en-US" sz="2800" b="1" i="0" u="none" strike="noStrike" dirty="0">
                <a:solidFill>
                  <a:schemeClr val="bg1"/>
                </a:solidFill>
                <a:effectLst/>
              </a:rPr>
              <a:t>by Boaz </a:t>
            </a:r>
            <a:r>
              <a:rPr lang="en-US" sz="2800" b="1" i="0" u="none" strike="noStrike" dirty="0" err="1">
                <a:solidFill>
                  <a:schemeClr val="bg1"/>
                </a:solidFill>
                <a:effectLst/>
              </a:rPr>
              <a:t>Vaadia</a:t>
            </a:r>
            <a:r>
              <a:rPr lang="en-US" sz="2800" b="1" i="0" u="none" strike="noStrike" dirty="0">
                <a:solidFill>
                  <a:schemeClr val="bg1"/>
                </a:solidFill>
                <a:effectLst/>
              </a:rPr>
              <a:t>.  </a:t>
            </a:r>
            <a:endParaRPr lang="en-US" sz="4000" b="1" dirty="0">
              <a:solidFill>
                <a:schemeClr val="bg1"/>
              </a:solidFill>
              <a:effectLst/>
            </a:endParaRPr>
          </a:p>
          <a:p>
            <a:br>
              <a:rPr lang="en-US" sz="4000" b="1" dirty="0">
                <a:solidFill>
                  <a:schemeClr val="bg1"/>
                </a:solidFill>
              </a:rPr>
            </a:br>
            <a:endParaRPr lang="en-US" sz="4000" b="1" dirty="0">
              <a:solidFill>
                <a:schemeClr val="bg1"/>
              </a:solidFill>
            </a:endParaRPr>
          </a:p>
        </p:txBody>
      </p:sp>
      <p:sp>
        <p:nvSpPr>
          <p:cNvPr id="8" name="TextBox 7">
            <a:extLst>
              <a:ext uri="{FF2B5EF4-FFF2-40B4-BE49-F238E27FC236}">
                <a16:creationId xmlns:a16="http://schemas.microsoft.com/office/drawing/2014/main" id="{482F8676-EDD4-CF04-B873-4F43851A060D}"/>
              </a:ext>
            </a:extLst>
          </p:cNvPr>
          <p:cNvSpPr txBox="1"/>
          <p:nvPr/>
        </p:nvSpPr>
        <p:spPr>
          <a:xfrm>
            <a:off x="423915" y="4550377"/>
            <a:ext cx="3511662" cy="1015663"/>
          </a:xfrm>
          <a:prstGeom prst="rect">
            <a:avLst/>
          </a:prstGeom>
          <a:noFill/>
        </p:spPr>
        <p:txBody>
          <a:bodyPr wrap="square" rtlCol="0">
            <a:spAutoFit/>
          </a:bodyPr>
          <a:lstStyle/>
          <a:p>
            <a:r>
              <a:rPr lang="en-US" sz="2000" b="1" i="1" dirty="0"/>
              <a:t>The sculpture was given to the All Souls School by Mr. </a:t>
            </a:r>
            <a:r>
              <a:rPr lang="en-US" sz="2000" b="1" i="1" dirty="0" err="1"/>
              <a:t>Vaadia</a:t>
            </a:r>
            <a:r>
              <a:rPr lang="en-US" sz="2000" b="1" i="1" dirty="0"/>
              <a:t> in 1996</a:t>
            </a:r>
          </a:p>
        </p:txBody>
      </p:sp>
      <p:pic>
        <p:nvPicPr>
          <p:cNvPr id="2050" name="Picture 2">
            <a:extLst>
              <a:ext uri="{FF2B5EF4-FFF2-40B4-BE49-F238E27FC236}">
                <a16:creationId xmlns:a16="http://schemas.microsoft.com/office/drawing/2014/main" id="{9E4E0B0A-66D3-D91E-E984-3E17F8551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857" y="1238089"/>
            <a:ext cx="3773068" cy="528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3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drawing of a church&#10;&#10;Description automatically generated">
            <a:extLst>
              <a:ext uri="{FF2B5EF4-FFF2-40B4-BE49-F238E27FC236}">
                <a16:creationId xmlns:a16="http://schemas.microsoft.com/office/drawing/2014/main" id="{17105EB0-305F-5435-6B5E-871A6C524663}"/>
              </a:ext>
            </a:extLst>
          </p:cNvPr>
          <p:cNvPicPr>
            <a:picLocks noChangeAspect="1"/>
          </p:cNvPicPr>
          <p:nvPr/>
        </p:nvPicPr>
        <p:blipFill>
          <a:blip r:embed="rId4"/>
          <a:stretch>
            <a:fillRect/>
          </a:stretch>
        </p:blipFill>
        <p:spPr>
          <a:xfrm>
            <a:off x="4883662" y="671074"/>
            <a:ext cx="4068988" cy="6011470"/>
          </a:xfrm>
          <a:prstGeom prst="rect">
            <a:avLst/>
          </a:prstGeom>
          <a:ln w="57150">
            <a:solidFill>
              <a:schemeClr val="bg1"/>
            </a:solidFill>
          </a:ln>
        </p:spPr>
      </p:pic>
      <p:sp>
        <p:nvSpPr>
          <p:cNvPr id="14" name="TextBox 13">
            <a:extLst>
              <a:ext uri="{FF2B5EF4-FFF2-40B4-BE49-F238E27FC236}">
                <a16:creationId xmlns:a16="http://schemas.microsoft.com/office/drawing/2014/main" id="{3882DA22-ACFF-B9EB-7AD7-D879E94EFC7A}"/>
              </a:ext>
            </a:extLst>
          </p:cNvPr>
          <p:cNvSpPr txBox="1"/>
          <p:nvPr/>
        </p:nvSpPr>
        <p:spPr>
          <a:xfrm>
            <a:off x="54707" y="1098560"/>
            <a:ext cx="4396000" cy="3539430"/>
          </a:xfrm>
          <a:prstGeom prst="rect">
            <a:avLst/>
          </a:prstGeom>
          <a:noFill/>
        </p:spPr>
        <p:txBody>
          <a:bodyPr wrap="square" rtlCol="0">
            <a:spAutoFit/>
          </a:bodyPr>
          <a:lstStyle/>
          <a:p>
            <a:pPr algn="ctr" rtl="0" fontAlgn="base"/>
            <a:r>
              <a:rPr lang="en-US" sz="3200" b="1" i="0" dirty="0">
                <a:solidFill>
                  <a:schemeClr val="bg1"/>
                </a:solidFill>
                <a:effectLst/>
                <a:latin typeface="+mj-lt"/>
              </a:rPr>
              <a:t>Our second church building, on Broadway, between Prince and Spring Streets</a:t>
            </a:r>
          </a:p>
          <a:p>
            <a:pPr algn="l" fontAlgn="base"/>
            <a:br>
              <a:rPr lang="en-US" sz="3200" b="1" i="0" dirty="0">
                <a:solidFill>
                  <a:schemeClr val="bg1"/>
                </a:solidFill>
                <a:effectLst/>
                <a:latin typeface="+mj-lt"/>
              </a:rPr>
            </a:br>
            <a:endParaRPr lang="en-US" sz="3200" b="1" i="0" dirty="0">
              <a:solidFill>
                <a:schemeClr val="bg1"/>
              </a:solidFill>
              <a:effectLst/>
              <a:latin typeface="+mj-lt"/>
            </a:endParaRPr>
          </a:p>
        </p:txBody>
      </p:sp>
      <p:sp>
        <p:nvSpPr>
          <p:cNvPr id="16" name="TextBox 15">
            <a:extLst>
              <a:ext uri="{FF2B5EF4-FFF2-40B4-BE49-F238E27FC236}">
                <a16:creationId xmlns:a16="http://schemas.microsoft.com/office/drawing/2014/main" id="{C5FFF337-F215-E86F-0E07-B88C02A418AE}"/>
              </a:ext>
            </a:extLst>
          </p:cNvPr>
          <p:cNvSpPr txBox="1"/>
          <p:nvPr/>
        </p:nvSpPr>
        <p:spPr>
          <a:xfrm>
            <a:off x="143013" y="4284177"/>
            <a:ext cx="4652343" cy="2246769"/>
          </a:xfrm>
          <a:prstGeom prst="rect">
            <a:avLst/>
          </a:prstGeom>
          <a:noFill/>
        </p:spPr>
        <p:txBody>
          <a:bodyPr wrap="square">
            <a:spAutoFit/>
          </a:bodyPr>
          <a:lstStyle/>
          <a:p>
            <a:r>
              <a:rPr lang="en-US" sz="2800" b="1" i="1" dirty="0">
                <a:solidFill>
                  <a:srgbClr val="000000"/>
                </a:solidFill>
                <a:latin typeface="+mj-lt"/>
              </a:rPr>
              <a:t>In 1845 t</a:t>
            </a:r>
            <a:r>
              <a:rPr lang="en-US" sz="2800" b="1" i="1" dirty="0">
                <a:solidFill>
                  <a:srgbClr val="000000"/>
                </a:solidFill>
                <a:effectLst/>
                <a:latin typeface="+mj-lt"/>
              </a:rPr>
              <a:t>he congregation changed its name to the </a:t>
            </a:r>
            <a:r>
              <a:rPr lang="en-US" sz="2800" b="1" i="1" u="sng" dirty="0">
                <a:solidFill>
                  <a:srgbClr val="000000"/>
                </a:solidFill>
                <a:effectLst/>
                <a:latin typeface="+mj-lt"/>
              </a:rPr>
              <a:t>Church of the Divine Unity </a:t>
            </a:r>
            <a:r>
              <a:rPr lang="en-US" sz="2800" b="1" i="1" dirty="0">
                <a:solidFill>
                  <a:srgbClr val="000000"/>
                </a:solidFill>
                <a:effectLst/>
                <a:latin typeface="+mj-lt"/>
              </a:rPr>
              <a:t>honoring one united deity.</a:t>
            </a:r>
            <a:endParaRPr lang="en-US" sz="2800" b="1" i="1" dirty="0">
              <a:latin typeface="+mj-lt"/>
            </a:endParaRPr>
          </a:p>
        </p:txBody>
      </p:sp>
      <p:sp>
        <p:nvSpPr>
          <p:cNvPr id="17" name="TextBox 16">
            <a:extLst>
              <a:ext uri="{FF2B5EF4-FFF2-40B4-BE49-F238E27FC236}">
                <a16:creationId xmlns:a16="http://schemas.microsoft.com/office/drawing/2014/main" id="{DD37C7F5-F2AE-6543-DB57-C40F9B5A2178}"/>
              </a:ext>
            </a:extLst>
          </p:cNvPr>
          <p:cNvSpPr txBox="1"/>
          <p:nvPr/>
        </p:nvSpPr>
        <p:spPr>
          <a:xfrm>
            <a:off x="2148878" y="62909"/>
            <a:ext cx="5663596" cy="584775"/>
          </a:xfrm>
          <a:prstGeom prst="rect">
            <a:avLst/>
          </a:prstGeom>
          <a:noFill/>
        </p:spPr>
        <p:txBody>
          <a:bodyPr wrap="square" rtlCol="0">
            <a:spAutoFit/>
          </a:bodyPr>
          <a:lstStyle/>
          <a:p>
            <a:r>
              <a:rPr lang="en-US" sz="3200" b="1" dirty="0">
                <a:solidFill>
                  <a:schemeClr val="bg1"/>
                </a:solidFill>
              </a:rPr>
              <a:t>Church of the Divine Unity</a:t>
            </a:r>
          </a:p>
        </p:txBody>
      </p:sp>
    </p:spTree>
    <p:extLst>
      <p:ext uri="{BB962C8B-B14F-4D97-AF65-F5344CB8AC3E}">
        <p14:creationId xmlns:p14="http://schemas.microsoft.com/office/powerpoint/2010/main" val="376946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A2F2AB-060A-F5F1-AC59-167A9FAB027E}"/>
              </a:ext>
            </a:extLst>
          </p:cNvPr>
          <p:cNvSpPr>
            <a:spLocks noGrp="1"/>
          </p:cNvSpPr>
          <p:nvPr>
            <p:ph type="ctrTitle"/>
          </p:nvPr>
        </p:nvSpPr>
        <p:spPr>
          <a:xfrm>
            <a:off x="4695484" y="948640"/>
            <a:ext cx="4270545" cy="2404085"/>
          </a:xfrm>
        </p:spPr>
        <p:txBody>
          <a:bodyPr anchor="b">
            <a:noAutofit/>
          </a:bodyPr>
          <a:lstStyle/>
          <a:p>
            <a:r>
              <a:rPr lang="en-US" sz="2800" dirty="0"/>
              <a:t>All Souls was  awarded the "Excellence in Accessibility" by the Friends of the Upper East Side Historic Districts in January 2002.</a:t>
            </a:r>
          </a:p>
        </p:txBody>
      </p:sp>
      <p:sp>
        <p:nvSpPr>
          <p:cNvPr id="3" name="Subtitle 2">
            <a:extLst>
              <a:ext uri="{FF2B5EF4-FFF2-40B4-BE49-F238E27FC236}">
                <a16:creationId xmlns:a16="http://schemas.microsoft.com/office/drawing/2014/main" id="{3BE7FEBA-FCC3-5265-FD92-762D8AA0C0F6}"/>
              </a:ext>
            </a:extLst>
          </p:cNvPr>
          <p:cNvSpPr>
            <a:spLocks noGrp="1"/>
          </p:cNvSpPr>
          <p:nvPr>
            <p:ph type="subTitle" idx="1"/>
          </p:nvPr>
        </p:nvSpPr>
        <p:spPr>
          <a:xfrm>
            <a:off x="4868033" y="4396874"/>
            <a:ext cx="3925449" cy="2054306"/>
          </a:xfrm>
        </p:spPr>
        <p:txBody>
          <a:bodyPr anchor="t">
            <a:normAutofit/>
          </a:bodyPr>
          <a:lstStyle/>
          <a:p>
            <a:r>
              <a:rPr lang="en-US" sz="2400" b="1" i="1" dirty="0">
                <a:solidFill>
                  <a:schemeClr val="tx1"/>
                </a:solidFill>
              </a:rPr>
              <a:t>The below plaque was awarded by the UUA</a:t>
            </a:r>
            <a:endParaRPr lang="en-US" b="1" i="1" dirty="0">
              <a:solidFill>
                <a:schemeClr val="tx1"/>
              </a:solidFill>
            </a:endParaRPr>
          </a:p>
        </p:txBody>
      </p:sp>
      <p:pic>
        <p:nvPicPr>
          <p:cNvPr id="5" name="Picture 4" descr="A sign on a brick wall&#10;&#10;Description automatically generated">
            <a:extLst>
              <a:ext uri="{FF2B5EF4-FFF2-40B4-BE49-F238E27FC236}">
                <a16:creationId xmlns:a16="http://schemas.microsoft.com/office/drawing/2014/main" id="{3102EB0D-3544-4AD0-28A5-26E2B56D671E}"/>
              </a:ext>
            </a:extLst>
          </p:cNvPr>
          <p:cNvPicPr>
            <a:picLocks noChangeAspect="1"/>
          </p:cNvPicPr>
          <p:nvPr/>
        </p:nvPicPr>
        <p:blipFill>
          <a:blip r:embed="rId3"/>
          <a:stretch>
            <a:fillRect/>
          </a:stretch>
        </p:blipFill>
        <p:spPr>
          <a:xfrm>
            <a:off x="450607" y="391595"/>
            <a:ext cx="3925449" cy="6074810"/>
          </a:xfrm>
          <a:prstGeom prst="rect">
            <a:avLst/>
          </a:prstGeom>
          <a:ln w="76200">
            <a:solidFill>
              <a:schemeClr val="tx1"/>
            </a:solidFill>
          </a:ln>
        </p:spPr>
      </p:pic>
    </p:spTree>
    <p:extLst>
      <p:ext uri="{BB962C8B-B14F-4D97-AF65-F5344CB8AC3E}">
        <p14:creationId xmlns:p14="http://schemas.microsoft.com/office/powerpoint/2010/main" val="429319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1723034" y="52566"/>
            <a:ext cx="5697932" cy="584775"/>
          </a:xfrm>
          <a:prstGeom prst="rect">
            <a:avLst/>
          </a:prstGeom>
          <a:noFill/>
        </p:spPr>
        <p:txBody>
          <a:bodyPr wrap="square" rtlCol="0">
            <a:spAutoFit/>
          </a:bodyPr>
          <a:lstStyle/>
          <a:p>
            <a:r>
              <a:rPr lang="en-US" sz="3200" b="1" i="0" dirty="0">
                <a:solidFill>
                  <a:schemeClr val="bg1"/>
                </a:solidFill>
                <a:effectLst/>
                <a:latin typeface="+mj-lt"/>
              </a:rPr>
              <a:t>The Girls with the Balloons</a:t>
            </a:r>
            <a:endParaRPr lang="en-US" sz="3200" b="1" dirty="0">
              <a:solidFill>
                <a:schemeClr val="bg1"/>
              </a:solidFill>
              <a:latin typeface="+mj-lt"/>
            </a:endParaRPr>
          </a:p>
        </p:txBody>
      </p:sp>
      <p:sp>
        <p:nvSpPr>
          <p:cNvPr id="5" name="TextBox 4">
            <a:extLst>
              <a:ext uri="{FF2B5EF4-FFF2-40B4-BE49-F238E27FC236}">
                <a16:creationId xmlns:a16="http://schemas.microsoft.com/office/drawing/2014/main" id="{6FC7C271-0C89-76CA-1B7A-1E5C49D3F493}"/>
              </a:ext>
            </a:extLst>
          </p:cNvPr>
          <p:cNvSpPr txBox="1"/>
          <p:nvPr/>
        </p:nvSpPr>
        <p:spPr>
          <a:xfrm>
            <a:off x="155009" y="655450"/>
            <a:ext cx="4888523" cy="3271986"/>
          </a:xfrm>
          <a:prstGeom prst="rect">
            <a:avLst/>
          </a:prstGeom>
          <a:noFill/>
        </p:spPr>
        <p:txBody>
          <a:bodyPr wrap="square" rtlCol="0">
            <a:spAutoFit/>
          </a:bodyPr>
          <a:lstStyle/>
          <a:p>
            <a:pPr>
              <a:lnSpc>
                <a:spcPct val="150000"/>
              </a:lnSpc>
            </a:pPr>
            <a:r>
              <a:rPr lang="en-US" sz="2000" b="1" dirty="0">
                <a:solidFill>
                  <a:schemeClr val="bg1"/>
                </a:solidFill>
              </a:rPr>
              <a:t>This bronze work, sculpted by Euphemia Glover, was cast by Harold Castor from model seen by Dr. </a:t>
            </a:r>
            <a:r>
              <a:rPr lang="en-US" sz="2000" b="1" dirty="0" err="1">
                <a:solidFill>
                  <a:schemeClr val="bg1"/>
                </a:solidFill>
              </a:rPr>
              <a:t>Kring</a:t>
            </a:r>
            <a:r>
              <a:rPr lang="en-US" sz="2000" b="1" dirty="0">
                <a:solidFill>
                  <a:schemeClr val="bg1"/>
                </a:solidFill>
              </a:rPr>
              <a:t>, 1955-1978, who wanted it for our Garden.  It is dedicated to the memory of two All Souls children </a:t>
            </a:r>
          </a:p>
          <a:p>
            <a:pPr>
              <a:lnSpc>
                <a:spcPct val="150000"/>
              </a:lnSpc>
            </a:pPr>
            <a:r>
              <a:rPr lang="en-US" sz="2000" b="1" dirty="0">
                <a:solidFill>
                  <a:schemeClr val="bg1"/>
                </a:solidFill>
              </a:rPr>
              <a:t>who died in infancy. </a:t>
            </a:r>
          </a:p>
        </p:txBody>
      </p:sp>
      <p:sp>
        <p:nvSpPr>
          <p:cNvPr id="6" name="TextBox 5">
            <a:extLst>
              <a:ext uri="{FF2B5EF4-FFF2-40B4-BE49-F238E27FC236}">
                <a16:creationId xmlns:a16="http://schemas.microsoft.com/office/drawing/2014/main" id="{2CBABB6D-2E59-5538-8448-2DD958BC622C}"/>
              </a:ext>
            </a:extLst>
          </p:cNvPr>
          <p:cNvSpPr txBox="1"/>
          <p:nvPr/>
        </p:nvSpPr>
        <p:spPr>
          <a:xfrm>
            <a:off x="230226" y="4536922"/>
            <a:ext cx="4340631" cy="1323439"/>
          </a:xfrm>
          <a:prstGeom prst="rect">
            <a:avLst/>
          </a:prstGeom>
          <a:noFill/>
        </p:spPr>
        <p:txBody>
          <a:bodyPr wrap="square" rtlCol="0">
            <a:spAutoFit/>
          </a:bodyPr>
          <a:lstStyle/>
          <a:p>
            <a:r>
              <a:rPr lang="en-US" sz="2000" b="1" i="1" dirty="0"/>
              <a:t>A nearby plaque dedicated to their memory reads "I invite you to be friendly with my trees, my flowers and my wild creatures".</a:t>
            </a:r>
            <a:endParaRPr lang="en-US" sz="2000" i="1" dirty="0"/>
          </a:p>
        </p:txBody>
      </p:sp>
      <p:pic>
        <p:nvPicPr>
          <p:cNvPr id="7" name="Picture 6" descr="A statue of three girls holding balls&#10;&#10;Description automatically generated">
            <a:extLst>
              <a:ext uri="{FF2B5EF4-FFF2-40B4-BE49-F238E27FC236}">
                <a16:creationId xmlns:a16="http://schemas.microsoft.com/office/drawing/2014/main" id="{A9D0BC9A-74F2-97F6-090F-F7CBD21191BC}"/>
              </a:ext>
            </a:extLst>
          </p:cNvPr>
          <p:cNvPicPr>
            <a:picLocks noChangeAspect="1"/>
          </p:cNvPicPr>
          <p:nvPr/>
        </p:nvPicPr>
        <p:blipFill>
          <a:blip r:embed="rId4"/>
          <a:stretch>
            <a:fillRect/>
          </a:stretch>
        </p:blipFill>
        <p:spPr>
          <a:xfrm>
            <a:off x="4904305" y="767661"/>
            <a:ext cx="4191000" cy="5092700"/>
          </a:xfrm>
          <a:prstGeom prst="rect">
            <a:avLst/>
          </a:prstGeom>
          <a:ln w="57150">
            <a:solidFill>
              <a:schemeClr val="bg1"/>
            </a:solidFill>
          </a:ln>
        </p:spPr>
      </p:pic>
    </p:spTree>
    <p:extLst>
      <p:ext uri="{BB962C8B-B14F-4D97-AF65-F5344CB8AC3E}">
        <p14:creationId xmlns:p14="http://schemas.microsoft.com/office/powerpoint/2010/main" val="271185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4912659" y="164956"/>
            <a:ext cx="3751981" cy="584775"/>
          </a:xfrm>
          <a:prstGeom prst="rect">
            <a:avLst/>
          </a:prstGeom>
          <a:noFill/>
        </p:spPr>
        <p:txBody>
          <a:bodyPr wrap="square" rtlCol="0">
            <a:spAutoFit/>
          </a:bodyPr>
          <a:lstStyle/>
          <a:p>
            <a:pPr algn="ctr"/>
            <a:r>
              <a:rPr lang="en-US" sz="3200" b="1" i="0" dirty="0">
                <a:solidFill>
                  <a:schemeClr val="bg1"/>
                </a:solidFill>
                <a:effectLst/>
                <a:latin typeface="+mj-lt"/>
              </a:rPr>
              <a:t>Channing Lectern</a:t>
            </a:r>
            <a:endParaRPr lang="en-US" sz="2400" b="1" i="1" dirty="0">
              <a:solidFill>
                <a:schemeClr val="bg1"/>
              </a:solidFill>
              <a:latin typeface="+mj-lt"/>
            </a:endParaRPr>
          </a:p>
        </p:txBody>
      </p:sp>
      <p:sp>
        <p:nvSpPr>
          <p:cNvPr id="7" name="TextBox 6">
            <a:extLst>
              <a:ext uri="{FF2B5EF4-FFF2-40B4-BE49-F238E27FC236}">
                <a16:creationId xmlns:a16="http://schemas.microsoft.com/office/drawing/2014/main" id="{DC5205FA-CF3D-80AE-0BF3-B945CCF5EEDA}"/>
              </a:ext>
            </a:extLst>
          </p:cNvPr>
          <p:cNvSpPr txBox="1"/>
          <p:nvPr/>
        </p:nvSpPr>
        <p:spPr>
          <a:xfrm>
            <a:off x="341144" y="871828"/>
            <a:ext cx="4413028" cy="2554545"/>
          </a:xfrm>
          <a:prstGeom prst="rect">
            <a:avLst/>
          </a:prstGeom>
          <a:noFill/>
        </p:spPr>
        <p:txBody>
          <a:bodyPr wrap="square" rtlCol="0">
            <a:spAutoFit/>
          </a:bodyPr>
          <a:lstStyle/>
          <a:p>
            <a:r>
              <a:rPr lang="en-US" sz="3200" b="1" dirty="0">
                <a:solidFill>
                  <a:schemeClr val="bg1"/>
                </a:solidFill>
              </a:rPr>
              <a:t>William Ellery Channing’s portrait is hand carved on the face of this mahogany piece.</a:t>
            </a:r>
          </a:p>
        </p:txBody>
      </p:sp>
      <p:sp>
        <p:nvSpPr>
          <p:cNvPr id="8" name="TextBox 7">
            <a:extLst>
              <a:ext uri="{FF2B5EF4-FFF2-40B4-BE49-F238E27FC236}">
                <a16:creationId xmlns:a16="http://schemas.microsoft.com/office/drawing/2014/main" id="{DCFC41A5-D141-F27F-4266-C57077AD13BE}"/>
              </a:ext>
            </a:extLst>
          </p:cNvPr>
          <p:cNvSpPr txBox="1"/>
          <p:nvPr/>
        </p:nvSpPr>
        <p:spPr>
          <a:xfrm>
            <a:off x="685800" y="4626099"/>
            <a:ext cx="3112477" cy="1015663"/>
          </a:xfrm>
          <a:prstGeom prst="rect">
            <a:avLst/>
          </a:prstGeom>
          <a:noFill/>
        </p:spPr>
        <p:txBody>
          <a:bodyPr wrap="square" rtlCol="0">
            <a:spAutoFit/>
          </a:bodyPr>
          <a:lstStyle/>
          <a:p>
            <a:r>
              <a:rPr lang="en-US" sz="2000" b="1" i="1" dirty="0"/>
              <a:t>Purchased from the Plainfield church when it closed in 2018.</a:t>
            </a:r>
          </a:p>
        </p:txBody>
      </p:sp>
      <p:pic>
        <p:nvPicPr>
          <p:cNvPr id="3" name="Picture 2" descr="A wooden podium with a picture of a person's face&#10;&#10;Description automatically generated">
            <a:extLst>
              <a:ext uri="{FF2B5EF4-FFF2-40B4-BE49-F238E27FC236}">
                <a16:creationId xmlns:a16="http://schemas.microsoft.com/office/drawing/2014/main" id="{DEFE90C9-C4D0-DBC7-22CB-3FFCE2D3647F}"/>
              </a:ext>
            </a:extLst>
          </p:cNvPr>
          <p:cNvPicPr>
            <a:picLocks noChangeAspect="1"/>
          </p:cNvPicPr>
          <p:nvPr/>
        </p:nvPicPr>
        <p:blipFill>
          <a:blip r:embed="rId4"/>
          <a:stretch>
            <a:fillRect/>
          </a:stretch>
        </p:blipFill>
        <p:spPr>
          <a:xfrm>
            <a:off x="5074736" y="1075897"/>
            <a:ext cx="3688198" cy="5113888"/>
          </a:xfrm>
          <a:prstGeom prst="rect">
            <a:avLst/>
          </a:prstGeom>
          <a:ln w="57150">
            <a:solidFill>
              <a:schemeClr val="bg1"/>
            </a:solidFill>
          </a:ln>
        </p:spPr>
      </p:pic>
    </p:spTree>
    <p:extLst>
      <p:ext uri="{BB962C8B-B14F-4D97-AF65-F5344CB8AC3E}">
        <p14:creationId xmlns:p14="http://schemas.microsoft.com/office/powerpoint/2010/main" val="2533040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4751715" y="308482"/>
            <a:ext cx="4298913" cy="584775"/>
          </a:xfrm>
          <a:prstGeom prst="rect">
            <a:avLst/>
          </a:prstGeom>
          <a:noFill/>
        </p:spPr>
        <p:txBody>
          <a:bodyPr wrap="square" rtlCol="0">
            <a:spAutoFit/>
          </a:bodyPr>
          <a:lstStyle/>
          <a:p>
            <a:pPr algn="ctr"/>
            <a:r>
              <a:rPr lang="en-US" sz="3200" b="1" i="0" dirty="0">
                <a:solidFill>
                  <a:schemeClr val="bg1"/>
                </a:solidFill>
                <a:effectLst/>
                <a:latin typeface="+mj-lt"/>
              </a:rPr>
              <a:t>November 19, 2000</a:t>
            </a:r>
            <a:endParaRPr lang="en-US" sz="2400" b="1" i="1" dirty="0">
              <a:solidFill>
                <a:schemeClr val="bg1"/>
              </a:solidFill>
              <a:latin typeface="+mj-lt"/>
            </a:endParaRPr>
          </a:p>
        </p:txBody>
      </p:sp>
      <p:sp>
        <p:nvSpPr>
          <p:cNvPr id="7" name="TextBox 6">
            <a:extLst>
              <a:ext uri="{FF2B5EF4-FFF2-40B4-BE49-F238E27FC236}">
                <a16:creationId xmlns:a16="http://schemas.microsoft.com/office/drawing/2014/main" id="{DC5205FA-CF3D-80AE-0BF3-B945CCF5EEDA}"/>
              </a:ext>
            </a:extLst>
          </p:cNvPr>
          <p:cNvSpPr txBox="1"/>
          <p:nvPr/>
        </p:nvSpPr>
        <p:spPr>
          <a:xfrm>
            <a:off x="273087" y="1157121"/>
            <a:ext cx="4150389" cy="1754326"/>
          </a:xfrm>
          <a:prstGeom prst="rect">
            <a:avLst/>
          </a:prstGeom>
          <a:noFill/>
        </p:spPr>
        <p:txBody>
          <a:bodyPr wrap="square" rtlCol="0">
            <a:spAutoFit/>
          </a:bodyPr>
          <a:lstStyle/>
          <a:p>
            <a:r>
              <a:rPr lang="en-US" sz="3600" b="1" i="0" u="none" strike="noStrike" dirty="0">
                <a:solidFill>
                  <a:schemeClr val="bg1"/>
                </a:solidFill>
                <a:effectLst/>
              </a:rPr>
              <a:t>Dedication of the Friendship and Memory Wall </a:t>
            </a:r>
            <a:endParaRPr lang="en-US" sz="5400" b="1" dirty="0">
              <a:solidFill>
                <a:schemeClr val="bg1"/>
              </a:solidFill>
            </a:endParaRPr>
          </a:p>
        </p:txBody>
      </p:sp>
      <p:sp>
        <p:nvSpPr>
          <p:cNvPr id="8" name="TextBox 7">
            <a:extLst>
              <a:ext uri="{FF2B5EF4-FFF2-40B4-BE49-F238E27FC236}">
                <a16:creationId xmlns:a16="http://schemas.microsoft.com/office/drawing/2014/main" id="{DCFC41A5-D141-F27F-4266-C57077AD13BE}"/>
              </a:ext>
            </a:extLst>
          </p:cNvPr>
          <p:cNvSpPr txBox="1"/>
          <p:nvPr/>
        </p:nvSpPr>
        <p:spPr>
          <a:xfrm>
            <a:off x="80467" y="4371711"/>
            <a:ext cx="4433011" cy="1446550"/>
          </a:xfrm>
          <a:prstGeom prst="rect">
            <a:avLst/>
          </a:prstGeom>
          <a:noFill/>
        </p:spPr>
        <p:txBody>
          <a:bodyPr wrap="square" rtlCol="0">
            <a:spAutoFit/>
          </a:bodyPr>
          <a:lstStyle/>
          <a:p>
            <a:r>
              <a:rPr lang="en-US" sz="2800" b="1" i="1" u="none" strike="noStrike" dirty="0">
                <a:solidFill>
                  <a:srgbClr val="000000"/>
                </a:solidFill>
                <a:effectLst/>
              </a:rPr>
              <a:t>Forrest appears to be pointing at the location of Time Capsule</a:t>
            </a:r>
            <a:r>
              <a:rPr lang="en-US" sz="3200" b="1" i="1" dirty="0"/>
              <a:t>.</a:t>
            </a:r>
          </a:p>
        </p:txBody>
      </p:sp>
      <p:pic>
        <p:nvPicPr>
          <p:cNvPr id="1026" name="Picture 2">
            <a:extLst>
              <a:ext uri="{FF2B5EF4-FFF2-40B4-BE49-F238E27FC236}">
                <a16:creationId xmlns:a16="http://schemas.microsoft.com/office/drawing/2014/main" id="{EDCFA813-0A77-6DF3-442D-289F1F619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21558"/>
            <a:ext cx="4298913" cy="428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37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4912659" y="164956"/>
            <a:ext cx="3751981" cy="584775"/>
          </a:xfrm>
          <a:prstGeom prst="rect">
            <a:avLst/>
          </a:prstGeom>
          <a:noFill/>
        </p:spPr>
        <p:txBody>
          <a:bodyPr wrap="square" rtlCol="0">
            <a:spAutoFit/>
          </a:bodyPr>
          <a:lstStyle/>
          <a:p>
            <a:pPr algn="ctr"/>
            <a:r>
              <a:rPr lang="en-US" sz="3200" b="1" i="0" dirty="0">
                <a:solidFill>
                  <a:schemeClr val="bg1"/>
                </a:solidFill>
                <a:effectLst/>
                <a:latin typeface="+mj-lt"/>
              </a:rPr>
              <a:t>Margo Adler</a:t>
            </a:r>
            <a:endParaRPr lang="en-US" sz="2400" b="1" i="1" dirty="0">
              <a:solidFill>
                <a:schemeClr val="bg1"/>
              </a:solidFill>
              <a:latin typeface="+mj-lt"/>
            </a:endParaRPr>
          </a:p>
        </p:txBody>
      </p:sp>
      <p:sp>
        <p:nvSpPr>
          <p:cNvPr id="7" name="TextBox 6">
            <a:extLst>
              <a:ext uri="{FF2B5EF4-FFF2-40B4-BE49-F238E27FC236}">
                <a16:creationId xmlns:a16="http://schemas.microsoft.com/office/drawing/2014/main" id="{DC5205FA-CF3D-80AE-0BF3-B945CCF5EEDA}"/>
              </a:ext>
            </a:extLst>
          </p:cNvPr>
          <p:cNvSpPr txBox="1"/>
          <p:nvPr/>
        </p:nvSpPr>
        <p:spPr>
          <a:xfrm>
            <a:off x="250959" y="457343"/>
            <a:ext cx="4413028" cy="3251211"/>
          </a:xfrm>
          <a:prstGeom prst="rect">
            <a:avLst/>
          </a:prstGeom>
          <a:noFill/>
        </p:spPr>
        <p:txBody>
          <a:bodyPr wrap="square" rtlCol="0">
            <a:spAutoFit/>
          </a:bodyPr>
          <a:lstStyle/>
          <a:p>
            <a:pPr>
              <a:lnSpc>
                <a:spcPct val="150000"/>
              </a:lnSpc>
            </a:pPr>
            <a:r>
              <a:rPr lang="en-US" sz="2800" b="1" i="0" u="none" strike="noStrike" dirty="0">
                <a:solidFill>
                  <a:schemeClr val="bg1"/>
                </a:solidFill>
                <a:effectLst/>
              </a:rPr>
              <a:t>A broadcaster, reporter, author, social critic, and leading figure in American paganism &amp; member of All Souls</a:t>
            </a:r>
            <a:endParaRPr lang="en-US" sz="4400" b="1" dirty="0">
              <a:solidFill>
                <a:schemeClr val="bg1"/>
              </a:solidFill>
            </a:endParaRPr>
          </a:p>
        </p:txBody>
      </p:sp>
      <p:pic>
        <p:nvPicPr>
          <p:cNvPr id="3074" name="Picture 2">
            <a:extLst>
              <a:ext uri="{FF2B5EF4-FFF2-40B4-BE49-F238E27FC236}">
                <a16:creationId xmlns:a16="http://schemas.microsoft.com/office/drawing/2014/main" id="{F295265C-547C-9F2E-AAA6-565EACF99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776" y="1174166"/>
            <a:ext cx="3454032" cy="255454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4DF15B-673D-75CD-861C-19B361894E0B}"/>
              </a:ext>
            </a:extLst>
          </p:cNvPr>
          <p:cNvSpPr txBox="1"/>
          <p:nvPr/>
        </p:nvSpPr>
        <p:spPr>
          <a:xfrm>
            <a:off x="6060296" y="4685353"/>
            <a:ext cx="1875835" cy="461665"/>
          </a:xfrm>
          <a:prstGeom prst="rect">
            <a:avLst/>
          </a:prstGeom>
          <a:noFill/>
        </p:spPr>
        <p:txBody>
          <a:bodyPr wrap="none" rtlCol="0">
            <a:spAutoFit/>
          </a:bodyPr>
          <a:lstStyle/>
          <a:p>
            <a:r>
              <a:rPr lang="en-US" sz="2400" b="1" dirty="0"/>
              <a:t>1946-2014</a:t>
            </a:r>
          </a:p>
        </p:txBody>
      </p:sp>
      <p:sp>
        <p:nvSpPr>
          <p:cNvPr id="5" name="TextBox 4">
            <a:extLst>
              <a:ext uri="{FF2B5EF4-FFF2-40B4-BE49-F238E27FC236}">
                <a16:creationId xmlns:a16="http://schemas.microsoft.com/office/drawing/2014/main" id="{B75F655E-E65D-B380-8CA3-5598AD3800AA}"/>
              </a:ext>
            </a:extLst>
          </p:cNvPr>
          <p:cNvSpPr txBox="1"/>
          <p:nvPr/>
        </p:nvSpPr>
        <p:spPr>
          <a:xfrm>
            <a:off x="446226" y="4223689"/>
            <a:ext cx="3906318" cy="2308324"/>
          </a:xfrm>
          <a:prstGeom prst="rect">
            <a:avLst/>
          </a:prstGeom>
          <a:noFill/>
        </p:spPr>
        <p:txBody>
          <a:bodyPr wrap="square" rtlCol="0">
            <a:spAutoFit/>
          </a:bodyPr>
          <a:lstStyle/>
          <a:p>
            <a:r>
              <a:rPr lang="en-US" sz="2400" b="1" i="1" u="none" strike="noStrike" dirty="0">
                <a:solidFill>
                  <a:srgbClr val="000000"/>
                </a:solidFill>
                <a:effectLst/>
                <a:latin typeface="Arial" panose="020B0604020202020204" pitchFamily="34" charset="0"/>
              </a:rPr>
              <a:t>Her coverage of current events on public radio was always among the most dramatic and revealing of any national coverage.</a:t>
            </a:r>
            <a:endParaRPr lang="en-US" sz="2400" b="1" i="1" dirty="0"/>
          </a:p>
        </p:txBody>
      </p:sp>
    </p:spTree>
    <p:extLst>
      <p:ext uri="{BB962C8B-B14F-4D97-AF65-F5344CB8AC3E}">
        <p14:creationId xmlns:p14="http://schemas.microsoft.com/office/powerpoint/2010/main" val="347464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4717444" y="101248"/>
            <a:ext cx="4633804" cy="1322606"/>
          </a:xfrm>
          <a:prstGeom prst="rect">
            <a:avLst/>
          </a:prstGeom>
          <a:noFill/>
        </p:spPr>
        <p:txBody>
          <a:bodyPr wrap="square" rtlCol="0">
            <a:spAutoFit/>
          </a:bodyPr>
          <a:lstStyle/>
          <a:p>
            <a:pPr algn="ctr">
              <a:lnSpc>
                <a:spcPct val="150000"/>
              </a:lnSpc>
            </a:pPr>
            <a:r>
              <a:rPr lang="en-US" sz="3200" b="1" i="0" dirty="0">
                <a:solidFill>
                  <a:schemeClr val="bg1"/>
                </a:solidFill>
                <a:effectLst/>
                <a:latin typeface="+mj-lt"/>
              </a:rPr>
              <a:t>Rev. Dick Leonard</a:t>
            </a:r>
          </a:p>
          <a:p>
            <a:pPr algn="ctr">
              <a:lnSpc>
                <a:spcPct val="150000"/>
              </a:lnSpc>
            </a:pPr>
            <a:r>
              <a:rPr lang="en-US" sz="2400" b="1" i="1" dirty="0">
                <a:solidFill>
                  <a:schemeClr val="bg1"/>
                </a:solidFill>
                <a:latin typeface="+mj-lt"/>
              </a:rPr>
              <a:t>Thoughts on 9/11</a:t>
            </a:r>
          </a:p>
        </p:txBody>
      </p:sp>
      <p:sp>
        <p:nvSpPr>
          <p:cNvPr id="9" name="TextBox 8">
            <a:extLst>
              <a:ext uri="{FF2B5EF4-FFF2-40B4-BE49-F238E27FC236}">
                <a16:creationId xmlns:a16="http://schemas.microsoft.com/office/drawing/2014/main" id="{3301A225-3ACE-3757-32F2-C79A739BECA1}"/>
              </a:ext>
            </a:extLst>
          </p:cNvPr>
          <p:cNvSpPr txBox="1"/>
          <p:nvPr/>
        </p:nvSpPr>
        <p:spPr>
          <a:xfrm>
            <a:off x="123092" y="197158"/>
            <a:ext cx="4510454" cy="3733651"/>
          </a:xfrm>
          <a:prstGeom prst="rect">
            <a:avLst/>
          </a:prstGeom>
          <a:noFill/>
        </p:spPr>
        <p:txBody>
          <a:bodyPr wrap="square" rtlCol="0">
            <a:spAutoFit/>
          </a:bodyPr>
          <a:lstStyle/>
          <a:p>
            <a:pPr>
              <a:lnSpc>
                <a:spcPct val="150000"/>
              </a:lnSpc>
            </a:pPr>
            <a:r>
              <a:rPr lang="en-US" sz="2000" b="1" dirty="0">
                <a:solidFill>
                  <a:schemeClr val="bg1"/>
                </a:solidFill>
              </a:rPr>
              <a:t>I was at the church to perform a 11 AM wedding. The couple and wedding party were due to arrive at 10:30 AM. I didn’t bother to look into the church to see if it was ready for the wedding.  We watched in horror as the South Tower collapsed.</a:t>
            </a:r>
          </a:p>
        </p:txBody>
      </p:sp>
      <p:sp>
        <p:nvSpPr>
          <p:cNvPr id="12" name="TextBox 11">
            <a:extLst>
              <a:ext uri="{FF2B5EF4-FFF2-40B4-BE49-F238E27FC236}">
                <a16:creationId xmlns:a16="http://schemas.microsoft.com/office/drawing/2014/main" id="{5191E04D-C49C-8D9E-48DA-B793C887552B}"/>
              </a:ext>
            </a:extLst>
          </p:cNvPr>
          <p:cNvSpPr txBox="1"/>
          <p:nvPr/>
        </p:nvSpPr>
        <p:spPr>
          <a:xfrm>
            <a:off x="404445" y="4764679"/>
            <a:ext cx="3815863" cy="963662"/>
          </a:xfrm>
          <a:prstGeom prst="rect">
            <a:avLst/>
          </a:prstGeom>
          <a:noFill/>
        </p:spPr>
        <p:txBody>
          <a:bodyPr wrap="square" rtlCol="0">
            <a:spAutoFit/>
          </a:bodyPr>
          <a:lstStyle/>
          <a:p>
            <a:pPr>
              <a:lnSpc>
                <a:spcPct val="150000"/>
              </a:lnSpc>
            </a:pPr>
            <a:r>
              <a:rPr lang="en-US" sz="2000" b="1" i="1" dirty="0"/>
              <a:t>From his book Wet Cement, published in 2017</a:t>
            </a:r>
          </a:p>
        </p:txBody>
      </p:sp>
      <p:sp>
        <p:nvSpPr>
          <p:cNvPr id="13" name="TextBox 12">
            <a:extLst>
              <a:ext uri="{FF2B5EF4-FFF2-40B4-BE49-F238E27FC236}">
                <a16:creationId xmlns:a16="http://schemas.microsoft.com/office/drawing/2014/main" id="{3768F9F6-6B96-B453-A28F-562ECB1C1658}"/>
              </a:ext>
            </a:extLst>
          </p:cNvPr>
          <p:cNvSpPr txBox="1"/>
          <p:nvPr/>
        </p:nvSpPr>
        <p:spPr>
          <a:xfrm>
            <a:off x="5732585" y="5728341"/>
            <a:ext cx="2161169" cy="523220"/>
          </a:xfrm>
          <a:prstGeom prst="rect">
            <a:avLst/>
          </a:prstGeom>
          <a:noFill/>
        </p:spPr>
        <p:txBody>
          <a:bodyPr wrap="none" rtlCol="0">
            <a:spAutoFit/>
          </a:bodyPr>
          <a:lstStyle/>
          <a:p>
            <a:r>
              <a:rPr lang="en-US" sz="2800" b="1" dirty="0"/>
              <a:t>1927-2022</a:t>
            </a:r>
          </a:p>
        </p:txBody>
      </p:sp>
      <p:pic>
        <p:nvPicPr>
          <p:cNvPr id="15" name="Picture 14" descr="A person with a beard and glasses&#10;&#10;Description automatically generated">
            <a:extLst>
              <a:ext uri="{FF2B5EF4-FFF2-40B4-BE49-F238E27FC236}">
                <a16:creationId xmlns:a16="http://schemas.microsoft.com/office/drawing/2014/main" id="{1130CB44-B384-F50B-764E-20E8CC7A8629}"/>
              </a:ext>
            </a:extLst>
          </p:cNvPr>
          <p:cNvPicPr>
            <a:picLocks noChangeAspect="1"/>
          </p:cNvPicPr>
          <p:nvPr/>
        </p:nvPicPr>
        <p:blipFill>
          <a:blip r:embed="rId4"/>
          <a:stretch>
            <a:fillRect/>
          </a:stretch>
        </p:blipFill>
        <p:spPr>
          <a:xfrm>
            <a:off x="5306814" y="1553611"/>
            <a:ext cx="3012709" cy="3967958"/>
          </a:xfrm>
          <a:prstGeom prst="rect">
            <a:avLst/>
          </a:prstGeom>
          <a:ln w="57150">
            <a:solidFill>
              <a:schemeClr val="bg1"/>
            </a:solidFill>
          </a:ln>
        </p:spPr>
      </p:pic>
    </p:spTree>
    <p:extLst>
      <p:ext uri="{BB962C8B-B14F-4D97-AF65-F5344CB8AC3E}">
        <p14:creationId xmlns:p14="http://schemas.microsoft.com/office/powerpoint/2010/main" val="90446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2598401" y="100947"/>
            <a:ext cx="4633804" cy="584775"/>
          </a:xfrm>
          <a:prstGeom prst="rect">
            <a:avLst/>
          </a:prstGeom>
          <a:noFill/>
        </p:spPr>
        <p:txBody>
          <a:bodyPr wrap="square" rtlCol="0">
            <a:spAutoFit/>
          </a:bodyPr>
          <a:lstStyle/>
          <a:p>
            <a:pPr algn="ctr"/>
            <a:r>
              <a:rPr lang="en-US" sz="3200" b="1" i="0" dirty="0">
                <a:solidFill>
                  <a:schemeClr val="bg1"/>
                </a:solidFill>
                <a:effectLst/>
                <a:latin typeface="+mj-lt"/>
              </a:rPr>
              <a:t>Betty McCollum</a:t>
            </a:r>
            <a:endParaRPr lang="en-US" sz="2400" b="1" i="1" dirty="0">
              <a:solidFill>
                <a:schemeClr val="bg1"/>
              </a:solidFill>
              <a:latin typeface="+mj-lt"/>
            </a:endParaRPr>
          </a:p>
        </p:txBody>
      </p:sp>
      <p:sp>
        <p:nvSpPr>
          <p:cNvPr id="13" name="TextBox 12">
            <a:extLst>
              <a:ext uri="{FF2B5EF4-FFF2-40B4-BE49-F238E27FC236}">
                <a16:creationId xmlns:a16="http://schemas.microsoft.com/office/drawing/2014/main" id="{3768F9F6-6B96-B453-A28F-562ECB1C1658}"/>
              </a:ext>
            </a:extLst>
          </p:cNvPr>
          <p:cNvSpPr txBox="1"/>
          <p:nvPr/>
        </p:nvSpPr>
        <p:spPr>
          <a:xfrm>
            <a:off x="5732585" y="5728341"/>
            <a:ext cx="2161169" cy="523220"/>
          </a:xfrm>
          <a:prstGeom prst="rect">
            <a:avLst/>
          </a:prstGeom>
          <a:noFill/>
        </p:spPr>
        <p:txBody>
          <a:bodyPr wrap="none" rtlCol="0">
            <a:spAutoFit/>
          </a:bodyPr>
          <a:lstStyle/>
          <a:p>
            <a:r>
              <a:rPr lang="en-US" sz="2800" b="1" dirty="0"/>
              <a:t>1941-2020</a:t>
            </a:r>
          </a:p>
        </p:txBody>
      </p:sp>
      <p:sp>
        <p:nvSpPr>
          <p:cNvPr id="3" name="TextBox 2">
            <a:extLst>
              <a:ext uri="{FF2B5EF4-FFF2-40B4-BE49-F238E27FC236}">
                <a16:creationId xmlns:a16="http://schemas.microsoft.com/office/drawing/2014/main" id="{9F57DC25-7007-C5B8-1728-35654695F1B1}"/>
              </a:ext>
            </a:extLst>
          </p:cNvPr>
          <p:cNvSpPr txBox="1"/>
          <p:nvPr/>
        </p:nvSpPr>
        <p:spPr>
          <a:xfrm>
            <a:off x="123503" y="606439"/>
            <a:ext cx="4984828" cy="3353931"/>
          </a:xfrm>
          <a:prstGeom prst="rect">
            <a:avLst/>
          </a:prstGeom>
          <a:noFill/>
        </p:spPr>
        <p:txBody>
          <a:bodyPr wrap="square" rtlCol="0">
            <a:spAutoFit/>
          </a:bodyPr>
          <a:lstStyle/>
          <a:p>
            <a:pPr>
              <a:lnSpc>
                <a:spcPct val="150000"/>
              </a:lnSpc>
            </a:pPr>
            <a:r>
              <a:rPr lang="en-US" sz="2400" b="1" dirty="0">
                <a:solidFill>
                  <a:schemeClr val="bg1"/>
                </a:solidFill>
              </a:rPr>
              <a:t>The Women’s Alliance mourned the loss of Betty McCollum to COVID-19.  Betty was an ambassador for the Women’s Alliance, for All Souls and for Unitarian Universalism.</a:t>
            </a:r>
          </a:p>
        </p:txBody>
      </p:sp>
      <p:pic>
        <p:nvPicPr>
          <p:cNvPr id="6" name="Picture 5" descr="A person wearing a purple shirt&#10;&#10;Description automatically generated">
            <a:extLst>
              <a:ext uri="{FF2B5EF4-FFF2-40B4-BE49-F238E27FC236}">
                <a16:creationId xmlns:a16="http://schemas.microsoft.com/office/drawing/2014/main" id="{2374BA1C-6D71-3162-D1F2-B82E3206145E}"/>
              </a:ext>
            </a:extLst>
          </p:cNvPr>
          <p:cNvPicPr>
            <a:picLocks noChangeAspect="1"/>
          </p:cNvPicPr>
          <p:nvPr/>
        </p:nvPicPr>
        <p:blipFill>
          <a:blip r:embed="rId4"/>
          <a:stretch>
            <a:fillRect/>
          </a:stretch>
        </p:blipFill>
        <p:spPr>
          <a:xfrm>
            <a:off x="5229548" y="988446"/>
            <a:ext cx="3446335" cy="4506746"/>
          </a:xfrm>
          <a:prstGeom prst="rect">
            <a:avLst/>
          </a:prstGeom>
          <a:ln w="57150">
            <a:solidFill>
              <a:schemeClr val="bg1"/>
            </a:solidFill>
          </a:ln>
        </p:spPr>
      </p:pic>
      <p:sp>
        <p:nvSpPr>
          <p:cNvPr id="7" name="TextBox 6">
            <a:extLst>
              <a:ext uri="{FF2B5EF4-FFF2-40B4-BE49-F238E27FC236}">
                <a16:creationId xmlns:a16="http://schemas.microsoft.com/office/drawing/2014/main" id="{D3A9AD6B-BFB5-9803-E01B-30F4684BAA76}"/>
              </a:ext>
            </a:extLst>
          </p:cNvPr>
          <p:cNvSpPr txBox="1"/>
          <p:nvPr/>
        </p:nvSpPr>
        <p:spPr>
          <a:xfrm>
            <a:off x="88471" y="4528012"/>
            <a:ext cx="5019860" cy="1200329"/>
          </a:xfrm>
          <a:prstGeom prst="rect">
            <a:avLst/>
          </a:prstGeom>
          <a:noFill/>
        </p:spPr>
        <p:txBody>
          <a:bodyPr wrap="square" rtlCol="0">
            <a:spAutoFit/>
          </a:bodyPr>
          <a:lstStyle/>
          <a:p>
            <a:r>
              <a:rPr lang="en-US" sz="2400" b="1" i="1" dirty="0"/>
              <a:t>A social worker by profession with degrees from Goucher and Smith College</a:t>
            </a:r>
          </a:p>
        </p:txBody>
      </p:sp>
    </p:spTree>
    <p:extLst>
      <p:ext uri="{BB962C8B-B14F-4D97-AF65-F5344CB8AC3E}">
        <p14:creationId xmlns:p14="http://schemas.microsoft.com/office/powerpoint/2010/main" val="3827708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B19ACE2-6006-212A-DD2C-DD145F64712D}"/>
              </a:ext>
            </a:extLst>
          </p:cNvPr>
          <p:cNvSpPr txBox="1"/>
          <p:nvPr/>
        </p:nvSpPr>
        <p:spPr>
          <a:xfrm>
            <a:off x="1690458" y="153700"/>
            <a:ext cx="5763084" cy="584775"/>
          </a:xfrm>
          <a:prstGeom prst="rect">
            <a:avLst/>
          </a:prstGeom>
          <a:noFill/>
        </p:spPr>
        <p:txBody>
          <a:bodyPr wrap="square" rtlCol="0">
            <a:spAutoFit/>
          </a:bodyPr>
          <a:lstStyle/>
          <a:p>
            <a:pPr algn="ctr"/>
            <a:r>
              <a:rPr lang="en-US" sz="3200" b="1" i="0" dirty="0">
                <a:solidFill>
                  <a:schemeClr val="bg1"/>
                </a:solidFill>
                <a:effectLst/>
                <a:latin typeface="+mj-lt"/>
              </a:rPr>
              <a:t>Monday Night Hospitality</a:t>
            </a:r>
            <a:endParaRPr lang="en-US" sz="2400" b="1" i="1" dirty="0">
              <a:solidFill>
                <a:schemeClr val="bg1"/>
              </a:solidFill>
              <a:latin typeface="+mj-lt"/>
            </a:endParaRPr>
          </a:p>
        </p:txBody>
      </p:sp>
      <p:sp>
        <p:nvSpPr>
          <p:cNvPr id="2" name="TextBox 1">
            <a:extLst>
              <a:ext uri="{FF2B5EF4-FFF2-40B4-BE49-F238E27FC236}">
                <a16:creationId xmlns:a16="http://schemas.microsoft.com/office/drawing/2014/main" id="{2026566C-B01F-E355-BD0F-270FA8DB8C29}"/>
              </a:ext>
            </a:extLst>
          </p:cNvPr>
          <p:cNvSpPr txBox="1"/>
          <p:nvPr/>
        </p:nvSpPr>
        <p:spPr>
          <a:xfrm>
            <a:off x="165911" y="1005611"/>
            <a:ext cx="8809892" cy="2607958"/>
          </a:xfrm>
          <a:prstGeom prst="rect">
            <a:avLst/>
          </a:prstGeom>
          <a:noFill/>
        </p:spPr>
        <p:txBody>
          <a:bodyPr wrap="square" rtlCol="0">
            <a:spAutoFit/>
          </a:bodyPr>
          <a:lstStyle/>
          <a:p>
            <a:pPr>
              <a:lnSpc>
                <a:spcPct val="150000"/>
              </a:lnSpc>
            </a:pPr>
            <a:r>
              <a:rPr lang="en-US" sz="2800" b="1" i="0" dirty="0">
                <a:solidFill>
                  <a:schemeClr val="bg1"/>
                </a:solidFill>
                <a:effectLst/>
                <a:latin typeface="Open Sans" panose="020B0606030504020204" pitchFamily="34" charset="0"/>
              </a:rPr>
              <a:t>For over 40 years, Monday Night Hospitality has served restaurant-style meals to those in need in New York City. We believe that everyone, deserves to be treated with respect and dignity.</a:t>
            </a:r>
            <a:endParaRPr lang="en-US" sz="2800" b="1" dirty="0">
              <a:solidFill>
                <a:schemeClr val="bg1"/>
              </a:solidFill>
            </a:endParaRPr>
          </a:p>
        </p:txBody>
      </p:sp>
      <p:pic>
        <p:nvPicPr>
          <p:cNvPr id="5" name="Picture 4" descr="A person serving food to another person&#10;&#10;Description automatically generated">
            <a:extLst>
              <a:ext uri="{FF2B5EF4-FFF2-40B4-BE49-F238E27FC236}">
                <a16:creationId xmlns:a16="http://schemas.microsoft.com/office/drawing/2014/main" id="{2A61D7C6-F0B9-C0B1-5A71-CF70B5E2D724}"/>
              </a:ext>
            </a:extLst>
          </p:cNvPr>
          <p:cNvPicPr>
            <a:picLocks noChangeAspect="1"/>
          </p:cNvPicPr>
          <p:nvPr/>
        </p:nvPicPr>
        <p:blipFill>
          <a:blip r:embed="rId4"/>
          <a:stretch>
            <a:fillRect/>
          </a:stretch>
        </p:blipFill>
        <p:spPr>
          <a:xfrm>
            <a:off x="4730262" y="3997039"/>
            <a:ext cx="4246684" cy="2707261"/>
          </a:xfrm>
          <a:prstGeom prst="rect">
            <a:avLst/>
          </a:prstGeom>
          <a:ln w="57150">
            <a:solidFill>
              <a:schemeClr val="tx1"/>
            </a:solidFill>
          </a:ln>
        </p:spPr>
      </p:pic>
      <p:pic>
        <p:nvPicPr>
          <p:cNvPr id="9" name="Picture 8" descr="A group of men in aprons posing for a photo&#10;&#10;Description automatically generated">
            <a:extLst>
              <a:ext uri="{FF2B5EF4-FFF2-40B4-BE49-F238E27FC236}">
                <a16:creationId xmlns:a16="http://schemas.microsoft.com/office/drawing/2014/main" id="{EA958565-07E0-8822-96BB-2EC4D944171E}"/>
              </a:ext>
            </a:extLst>
          </p:cNvPr>
          <p:cNvPicPr>
            <a:picLocks noChangeAspect="1"/>
          </p:cNvPicPr>
          <p:nvPr/>
        </p:nvPicPr>
        <p:blipFill>
          <a:blip r:embed="rId5"/>
          <a:stretch>
            <a:fillRect/>
          </a:stretch>
        </p:blipFill>
        <p:spPr>
          <a:xfrm>
            <a:off x="395654" y="4063552"/>
            <a:ext cx="3613972" cy="2408351"/>
          </a:xfrm>
          <a:prstGeom prst="rect">
            <a:avLst/>
          </a:prstGeom>
          <a:ln w="57150">
            <a:solidFill>
              <a:schemeClr val="tx1"/>
            </a:solidFill>
          </a:ln>
        </p:spPr>
      </p:pic>
    </p:spTree>
    <p:extLst>
      <p:ext uri="{BB962C8B-B14F-4D97-AF65-F5344CB8AC3E}">
        <p14:creationId xmlns:p14="http://schemas.microsoft.com/office/powerpoint/2010/main" val="3547721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a:extLst>
              <a:ext uri="{FF2B5EF4-FFF2-40B4-BE49-F238E27FC236}">
                <a16:creationId xmlns:a16="http://schemas.microsoft.com/office/drawing/2014/main" id="{E0C0299B-DAC4-0AF2-2EE3-F173EBFB0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2275"/>
            <a:ext cx="9144000" cy="5224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9B68C4-FBCB-3B22-2EB4-F19AE56D17D1}"/>
              </a:ext>
            </a:extLst>
          </p:cNvPr>
          <p:cNvSpPr txBox="1"/>
          <p:nvPr/>
        </p:nvSpPr>
        <p:spPr>
          <a:xfrm>
            <a:off x="430824" y="635551"/>
            <a:ext cx="2939331" cy="461665"/>
          </a:xfrm>
          <a:prstGeom prst="rect">
            <a:avLst/>
          </a:prstGeom>
          <a:noFill/>
        </p:spPr>
        <p:txBody>
          <a:bodyPr wrap="none" rtlCol="0">
            <a:spAutoFit/>
          </a:bodyPr>
          <a:lstStyle/>
          <a:p>
            <a:r>
              <a:rPr lang="en-US" sz="2400" b="1" dirty="0"/>
              <a:t>Our Third Building</a:t>
            </a:r>
          </a:p>
        </p:txBody>
      </p:sp>
      <p:sp>
        <p:nvSpPr>
          <p:cNvPr id="5" name="TextBox 4">
            <a:extLst>
              <a:ext uri="{FF2B5EF4-FFF2-40B4-BE49-F238E27FC236}">
                <a16:creationId xmlns:a16="http://schemas.microsoft.com/office/drawing/2014/main" id="{E0A92301-FEB8-AF4F-F059-20182143CA6D}"/>
              </a:ext>
            </a:extLst>
          </p:cNvPr>
          <p:cNvSpPr txBox="1"/>
          <p:nvPr/>
        </p:nvSpPr>
        <p:spPr>
          <a:xfrm>
            <a:off x="136281" y="5215201"/>
            <a:ext cx="8871438" cy="1569660"/>
          </a:xfrm>
          <a:prstGeom prst="rect">
            <a:avLst/>
          </a:prstGeom>
          <a:noFill/>
        </p:spPr>
        <p:txBody>
          <a:bodyPr wrap="square">
            <a:spAutoFit/>
          </a:bodyPr>
          <a:lstStyle/>
          <a:p>
            <a:pPr algn="ctr"/>
            <a:r>
              <a:rPr lang="en-US" sz="3200" b="1" i="0" dirty="0">
                <a:solidFill>
                  <a:srgbClr val="000000"/>
                </a:solidFill>
                <a:effectLst/>
                <a:latin typeface="forum"/>
              </a:rPr>
              <a:t>1855 – The congregation changed its name to the </a:t>
            </a:r>
            <a:r>
              <a:rPr lang="en-US" sz="3200" b="1" i="0" u="sng" dirty="0">
                <a:solidFill>
                  <a:srgbClr val="000000"/>
                </a:solidFill>
                <a:effectLst/>
                <a:latin typeface="forum"/>
              </a:rPr>
              <a:t>Unitarian Church of All Souls </a:t>
            </a:r>
            <a:r>
              <a:rPr lang="en-US" sz="3200" b="1" i="0" dirty="0">
                <a:solidFill>
                  <a:srgbClr val="000000"/>
                </a:solidFill>
                <a:effectLst/>
                <a:latin typeface="forum"/>
              </a:rPr>
              <a:t>upon its move to Fourth and East 20</a:t>
            </a:r>
            <a:r>
              <a:rPr lang="en-US" sz="3200" b="1" i="0" baseline="30000" dirty="0">
                <a:solidFill>
                  <a:srgbClr val="000000"/>
                </a:solidFill>
                <a:effectLst/>
                <a:latin typeface="forum"/>
              </a:rPr>
              <a:t>th</a:t>
            </a:r>
            <a:r>
              <a:rPr lang="en-US" sz="3200" b="1" i="0" dirty="0">
                <a:solidFill>
                  <a:srgbClr val="000000"/>
                </a:solidFill>
                <a:effectLst/>
                <a:latin typeface="forum"/>
              </a:rPr>
              <a:t> Street, NYC.</a:t>
            </a:r>
            <a:endParaRPr lang="en-US" sz="3200" dirty="0"/>
          </a:p>
        </p:txBody>
      </p:sp>
    </p:spTree>
    <p:extLst>
      <p:ext uri="{BB962C8B-B14F-4D97-AF65-F5344CB8AC3E}">
        <p14:creationId xmlns:p14="http://schemas.microsoft.com/office/powerpoint/2010/main" val="354866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re on a building&#10;&#10;Description automatically generated">
            <a:extLst>
              <a:ext uri="{FF2B5EF4-FFF2-40B4-BE49-F238E27FC236}">
                <a16:creationId xmlns:a16="http://schemas.microsoft.com/office/drawing/2014/main" id="{0E533768-739C-9E84-661C-0C2C9C9F7856}"/>
              </a:ext>
            </a:extLst>
          </p:cNvPr>
          <p:cNvPicPr>
            <a:picLocks noChangeAspect="1"/>
          </p:cNvPicPr>
          <p:nvPr/>
        </p:nvPicPr>
        <p:blipFill>
          <a:blip r:embed="rId4"/>
          <a:stretch>
            <a:fillRect/>
          </a:stretch>
        </p:blipFill>
        <p:spPr>
          <a:xfrm>
            <a:off x="210027" y="471055"/>
            <a:ext cx="4185195" cy="4516582"/>
          </a:xfrm>
          <a:prstGeom prst="rect">
            <a:avLst/>
          </a:prstGeom>
          <a:ln w="57150">
            <a:solidFill>
              <a:schemeClr val="bg1"/>
            </a:solidFill>
          </a:ln>
        </p:spPr>
      </p:pic>
      <p:sp>
        <p:nvSpPr>
          <p:cNvPr id="6" name="TextBox 5">
            <a:extLst>
              <a:ext uri="{FF2B5EF4-FFF2-40B4-BE49-F238E27FC236}">
                <a16:creationId xmlns:a16="http://schemas.microsoft.com/office/drawing/2014/main" id="{89D6923A-06CA-039B-9B2B-6427C0C62C91}"/>
              </a:ext>
            </a:extLst>
          </p:cNvPr>
          <p:cNvSpPr txBox="1"/>
          <p:nvPr/>
        </p:nvSpPr>
        <p:spPr>
          <a:xfrm>
            <a:off x="4602963" y="180450"/>
            <a:ext cx="4459033" cy="3539430"/>
          </a:xfrm>
          <a:prstGeom prst="rect">
            <a:avLst/>
          </a:prstGeom>
          <a:noFill/>
        </p:spPr>
        <p:txBody>
          <a:bodyPr wrap="square" rtlCol="0">
            <a:spAutoFit/>
          </a:bodyPr>
          <a:lstStyle/>
          <a:p>
            <a:r>
              <a:rPr lang="en-US" sz="3200" b="1" u="sng" dirty="0">
                <a:solidFill>
                  <a:schemeClr val="bg1"/>
                </a:solidFill>
              </a:rPr>
              <a:t>August 24, 1931 </a:t>
            </a:r>
            <a:r>
              <a:rPr lang="en-US" sz="3200" b="1" dirty="0">
                <a:solidFill>
                  <a:schemeClr val="bg1"/>
                </a:solidFill>
              </a:rPr>
              <a:t>– Our third church building catches fire. The cause was unknown but it was suspected it caught fire from a cigarette.</a:t>
            </a:r>
          </a:p>
        </p:txBody>
      </p:sp>
      <p:sp>
        <p:nvSpPr>
          <p:cNvPr id="7" name="TextBox 6">
            <a:extLst>
              <a:ext uri="{FF2B5EF4-FFF2-40B4-BE49-F238E27FC236}">
                <a16:creationId xmlns:a16="http://schemas.microsoft.com/office/drawing/2014/main" id="{8EAC11CA-06C9-0B4D-FD21-90B3465DF111}"/>
              </a:ext>
            </a:extLst>
          </p:cNvPr>
          <p:cNvSpPr txBox="1"/>
          <p:nvPr/>
        </p:nvSpPr>
        <p:spPr>
          <a:xfrm>
            <a:off x="315058" y="5259785"/>
            <a:ext cx="4080164" cy="1323439"/>
          </a:xfrm>
          <a:prstGeom prst="rect">
            <a:avLst/>
          </a:prstGeom>
          <a:noFill/>
        </p:spPr>
        <p:txBody>
          <a:bodyPr wrap="square" rtlCol="0">
            <a:spAutoFit/>
          </a:bodyPr>
          <a:lstStyle/>
          <a:p>
            <a:r>
              <a:rPr lang="en-US" sz="2000" b="1" dirty="0"/>
              <a:t>The Church located at 4</a:t>
            </a:r>
            <a:r>
              <a:rPr lang="en-US" sz="2000" b="1" baseline="30000" dirty="0"/>
              <a:t>th</a:t>
            </a:r>
            <a:r>
              <a:rPr lang="en-US" sz="2000" b="1" dirty="0"/>
              <a:t> and 20</a:t>
            </a:r>
            <a:r>
              <a:rPr lang="en-US" sz="2000" b="1" baseline="30000" dirty="0"/>
              <a:t>th</a:t>
            </a:r>
            <a:r>
              <a:rPr lang="en-US" sz="2000" b="1" dirty="0"/>
              <a:t> Streets was modeled after the Italian Basilica at Monza, Italy by Architect I. Wray </a:t>
            </a:r>
            <a:r>
              <a:rPr lang="en-US" sz="2000" b="1" dirty="0" err="1"/>
              <a:t>Mould</a:t>
            </a:r>
            <a:endParaRPr lang="en-US" sz="2000" b="1" dirty="0"/>
          </a:p>
        </p:txBody>
      </p:sp>
      <p:sp>
        <p:nvSpPr>
          <p:cNvPr id="8" name="TextBox 7">
            <a:extLst>
              <a:ext uri="{FF2B5EF4-FFF2-40B4-BE49-F238E27FC236}">
                <a16:creationId xmlns:a16="http://schemas.microsoft.com/office/drawing/2014/main" id="{2204EE8D-1E00-133E-E05C-7DDF307B10A8}"/>
              </a:ext>
            </a:extLst>
          </p:cNvPr>
          <p:cNvSpPr txBox="1"/>
          <p:nvPr/>
        </p:nvSpPr>
        <p:spPr>
          <a:xfrm>
            <a:off x="5179391" y="4751953"/>
            <a:ext cx="3754582" cy="1015663"/>
          </a:xfrm>
          <a:prstGeom prst="rect">
            <a:avLst/>
          </a:prstGeom>
          <a:noFill/>
        </p:spPr>
        <p:txBody>
          <a:bodyPr wrap="square" rtlCol="0">
            <a:spAutoFit/>
          </a:bodyPr>
          <a:lstStyle/>
          <a:p>
            <a:r>
              <a:rPr lang="en-US" sz="2000" b="1" dirty="0"/>
              <a:t>Contractors had begun demolishing the building when fire broke out.</a:t>
            </a:r>
          </a:p>
        </p:txBody>
      </p:sp>
    </p:spTree>
    <p:extLst>
      <p:ext uri="{BB962C8B-B14F-4D97-AF65-F5344CB8AC3E}">
        <p14:creationId xmlns:p14="http://schemas.microsoft.com/office/powerpoint/2010/main" val="334943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wearing a hat&#10;&#10;Description automatically generated">
            <a:extLst>
              <a:ext uri="{FF2B5EF4-FFF2-40B4-BE49-F238E27FC236}">
                <a16:creationId xmlns:a16="http://schemas.microsoft.com/office/drawing/2014/main" id="{F97584FA-927E-8272-7149-486ED2C657F9}"/>
              </a:ext>
            </a:extLst>
          </p:cNvPr>
          <p:cNvPicPr>
            <a:picLocks noChangeAspect="1"/>
          </p:cNvPicPr>
          <p:nvPr/>
        </p:nvPicPr>
        <p:blipFill>
          <a:blip r:embed="rId4"/>
          <a:stretch>
            <a:fillRect/>
          </a:stretch>
        </p:blipFill>
        <p:spPr>
          <a:xfrm>
            <a:off x="4904013" y="1089382"/>
            <a:ext cx="3899363" cy="4679235"/>
          </a:xfrm>
          <a:prstGeom prst="rect">
            <a:avLst/>
          </a:prstGeom>
          <a:ln w="57150">
            <a:solidFill>
              <a:schemeClr val="bg1"/>
            </a:solidFill>
          </a:ln>
        </p:spPr>
      </p:pic>
      <p:sp>
        <p:nvSpPr>
          <p:cNvPr id="7" name="TextBox 6">
            <a:extLst>
              <a:ext uri="{FF2B5EF4-FFF2-40B4-BE49-F238E27FC236}">
                <a16:creationId xmlns:a16="http://schemas.microsoft.com/office/drawing/2014/main" id="{60F8057C-A7F2-72EF-9A69-CCC4C594BAD9}"/>
              </a:ext>
            </a:extLst>
          </p:cNvPr>
          <p:cNvSpPr txBox="1"/>
          <p:nvPr/>
        </p:nvSpPr>
        <p:spPr>
          <a:xfrm>
            <a:off x="5773109" y="6158392"/>
            <a:ext cx="2161169" cy="523220"/>
          </a:xfrm>
          <a:prstGeom prst="rect">
            <a:avLst/>
          </a:prstGeom>
          <a:noFill/>
        </p:spPr>
        <p:txBody>
          <a:bodyPr wrap="none" rtlCol="0">
            <a:spAutoFit/>
          </a:bodyPr>
          <a:lstStyle/>
          <a:p>
            <a:r>
              <a:rPr lang="en-US" sz="2800" b="1" dirty="0"/>
              <a:t>1862-1958</a:t>
            </a:r>
          </a:p>
        </p:txBody>
      </p:sp>
      <p:sp>
        <p:nvSpPr>
          <p:cNvPr id="8" name="TextBox 7">
            <a:extLst>
              <a:ext uri="{FF2B5EF4-FFF2-40B4-BE49-F238E27FC236}">
                <a16:creationId xmlns:a16="http://schemas.microsoft.com/office/drawing/2014/main" id="{678CBFF5-EB0F-7ED4-CCCE-B094491AD272}"/>
              </a:ext>
            </a:extLst>
          </p:cNvPr>
          <p:cNvSpPr txBox="1"/>
          <p:nvPr/>
        </p:nvSpPr>
        <p:spPr>
          <a:xfrm>
            <a:off x="5011610" y="176388"/>
            <a:ext cx="3202928" cy="1938992"/>
          </a:xfrm>
          <a:prstGeom prst="rect">
            <a:avLst/>
          </a:prstGeom>
          <a:noFill/>
        </p:spPr>
        <p:txBody>
          <a:bodyPr wrap="none" rtlCol="0">
            <a:spAutoFit/>
          </a:bodyPr>
          <a:lstStyle/>
          <a:p>
            <a:pPr rtl="0">
              <a:spcBef>
                <a:spcPts val="0"/>
              </a:spcBef>
              <a:spcAft>
                <a:spcPts val="0"/>
              </a:spcAft>
            </a:pPr>
            <a:r>
              <a:rPr lang="en-US" sz="4000" b="1" i="0" u="none" strike="noStrike" dirty="0">
                <a:solidFill>
                  <a:schemeClr val="bg1"/>
                </a:solidFill>
                <a:effectLst/>
                <a:latin typeface="+mj-lt"/>
                <a:cs typeface="Corsiva" pitchFamily="2" charset="-79"/>
              </a:rPr>
              <a:t>Annie Eaton</a:t>
            </a:r>
            <a:endParaRPr lang="en-US" sz="4000" b="1" dirty="0">
              <a:solidFill>
                <a:schemeClr val="bg1"/>
              </a:solidFill>
              <a:effectLst/>
              <a:latin typeface="+mj-lt"/>
            </a:endParaRPr>
          </a:p>
          <a:p>
            <a:br>
              <a:rPr lang="en-US" sz="4000" b="1" dirty="0">
                <a:solidFill>
                  <a:schemeClr val="bg1"/>
                </a:solidFill>
                <a:latin typeface="+mj-lt"/>
              </a:rPr>
            </a:br>
            <a:endParaRPr lang="en-US" sz="4000" b="1" dirty="0">
              <a:solidFill>
                <a:schemeClr val="bg1"/>
              </a:solidFill>
              <a:latin typeface="+mj-lt"/>
            </a:endParaRPr>
          </a:p>
        </p:txBody>
      </p:sp>
      <p:sp>
        <p:nvSpPr>
          <p:cNvPr id="10" name="TextBox 9">
            <a:extLst>
              <a:ext uri="{FF2B5EF4-FFF2-40B4-BE49-F238E27FC236}">
                <a16:creationId xmlns:a16="http://schemas.microsoft.com/office/drawing/2014/main" id="{D82BB4DF-CEF3-2856-8D15-E25339483CE9}"/>
              </a:ext>
            </a:extLst>
          </p:cNvPr>
          <p:cNvSpPr txBox="1"/>
          <p:nvPr/>
        </p:nvSpPr>
        <p:spPr>
          <a:xfrm>
            <a:off x="158364" y="0"/>
            <a:ext cx="4572000" cy="5221109"/>
          </a:xfrm>
          <a:prstGeom prst="rect">
            <a:avLst/>
          </a:prstGeom>
          <a:noFill/>
        </p:spPr>
        <p:txBody>
          <a:bodyPr wrap="square">
            <a:spAutoFit/>
          </a:bodyPr>
          <a:lstStyle/>
          <a:p>
            <a:pPr rtl="0">
              <a:lnSpc>
                <a:spcPct val="150000"/>
              </a:lnSpc>
              <a:spcBef>
                <a:spcPts val="0"/>
              </a:spcBef>
              <a:spcAft>
                <a:spcPts val="1600"/>
              </a:spcAft>
            </a:pPr>
            <a:r>
              <a:rPr lang="en-US" sz="2400" b="1" i="0" u="none" strike="noStrike" dirty="0">
                <a:solidFill>
                  <a:schemeClr val="bg1"/>
                </a:solidFill>
                <a:effectLst/>
                <a:latin typeface="Arial" panose="020B0604020202020204" pitchFamily="34" charset="0"/>
              </a:rPr>
              <a:t>Annie Eaton and her husband, Dorman Eaton, attended All Souls. She was Superintendent of the Mission School, and when she died she left money to several charities run by All Souls.</a:t>
            </a:r>
            <a:endParaRPr lang="en-US" sz="2400" b="1" dirty="0">
              <a:solidFill>
                <a:schemeClr val="bg1"/>
              </a:solidFill>
              <a:effectLst/>
            </a:endParaRPr>
          </a:p>
          <a:p>
            <a:pPr>
              <a:lnSpc>
                <a:spcPct val="150000"/>
              </a:lnSpc>
            </a:pPr>
            <a:br>
              <a:rPr lang="en-US" sz="2400" b="1" dirty="0">
                <a:solidFill>
                  <a:schemeClr val="bg1"/>
                </a:solidFill>
              </a:rPr>
            </a:br>
            <a:endParaRPr lang="en-US" sz="2400" b="1" dirty="0">
              <a:solidFill>
                <a:schemeClr val="bg1"/>
              </a:solidFill>
            </a:endParaRPr>
          </a:p>
        </p:txBody>
      </p:sp>
      <p:sp>
        <p:nvSpPr>
          <p:cNvPr id="11" name="TextBox 10">
            <a:extLst>
              <a:ext uri="{FF2B5EF4-FFF2-40B4-BE49-F238E27FC236}">
                <a16:creationId xmlns:a16="http://schemas.microsoft.com/office/drawing/2014/main" id="{9A79FEAD-3DA1-1E53-6285-0D4350460959}"/>
              </a:ext>
            </a:extLst>
          </p:cNvPr>
          <p:cNvSpPr txBox="1"/>
          <p:nvPr/>
        </p:nvSpPr>
        <p:spPr>
          <a:xfrm>
            <a:off x="503468" y="4554294"/>
            <a:ext cx="3899363" cy="1569660"/>
          </a:xfrm>
          <a:prstGeom prst="rect">
            <a:avLst/>
          </a:prstGeom>
          <a:noFill/>
        </p:spPr>
        <p:txBody>
          <a:bodyPr wrap="square" rtlCol="0">
            <a:spAutoFit/>
          </a:bodyPr>
          <a:lstStyle/>
          <a:p>
            <a:r>
              <a:rPr lang="en-US" sz="2400" b="1" i="1" dirty="0"/>
              <a:t>The money Annie Eaton left is now distributed annually by the Annie Eaton Society.</a:t>
            </a:r>
          </a:p>
        </p:txBody>
      </p:sp>
    </p:spTree>
    <p:extLst>
      <p:ext uri="{BB962C8B-B14F-4D97-AF65-F5344CB8AC3E}">
        <p14:creationId xmlns:p14="http://schemas.microsoft.com/office/powerpoint/2010/main" val="374672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627"/>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9141714"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9143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in a black and white photo&#10;&#10;Description automatically generated">
            <a:extLst>
              <a:ext uri="{FF2B5EF4-FFF2-40B4-BE49-F238E27FC236}">
                <a16:creationId xmlns:a16="http://schemas.microsoft.com/office/drawing/2014/main" id="{0B1D1D45-86E7-3629-8455-F7EA6E2BC545}"/>
              </a:ext>
            </a:extLst>
          </p:cNvPr>
          <p:cNvPicPr>
            <a:picLocks noChangeAspect="1"/>
          </p:cNvPicPr>
          <p:nvPr/>
        </p:nvPicPr>
        <p:blipFill rotWithShape="1">
          <a:blip r:embed="rId4"/>
          <a:srcRect l="13906" t="12591" r="7687" b="4746"/>
          <a:stretch/>
        </p:blipFill>
        <p:spPr>
          <a:xfrm>
            <a:off x="413656" y="1262742"/>
            <a:ext cx="3646715" cy="3603172"/>
          </a:xfrm>
          <a:prstGeom prst="rect">
            <a:avLst/>
          </a:prstGeom>
          <a:ln w="57150">
            <a:solidFill>
              <a:schemeClr val="bg1"/>
            </a:solidFill>
          </a:ln>
        </p:spPr>
      </p:pic>
      <p:sp>
        <p:nvSpPr>
          <p:cNvPr id="9" name="TextBox 8">
            <a:extLst>
              <a:ext uri="{FF2B5EF4-FFF2-40B4-BE49-F238E27FC236}">
                <a16:creationId xmlns:a16="http://schemas.microsoft.com/office/drawing/2014/main" id="{755CC7C9-FADC-01F9-8F96-D720D85132D4}"/>
              </a:ext>
            </a:extLst>
          </p:cNvPr>
          <p:cNvSpPr txBox="1"/>
          <p:nvPr/>
        </p:nvSpPr>
        <p:spPr>
          <a:xfrm>
            <a:off x="249228" y="306681"/>
            <a:ext cx="4321629" cy="584775"/>
          </a:xfrm>
          <a:prstGeom prst="rect">
            <a:avLst/>
          </a:prstGeom>
          <a:noFill/>
        </p:spPr>
        <p:txBody>
          <a:bodyPr wrap="square">
            <a:spAutoFit/>
          </a:bodyPr>
          <a:lstStyle/>
          <a:p>
            <a:r>
              <a:rPr lang="en-US" sz="3200" b="1" i="0" u="none" strike="noStrike" dirty="0">
                <a:solidFill>
                  <a:schemeClr val="bg1"/>
                </a:solidFill>
                <a:effectLst/>
                <a:latin typeface="+mj-lt"/>
                <a:cs typeface="Corsiva" pitchFamily="2" charset="-79"/>
              </a:rPr>
              <a:t>Louisa Lee Schuyler</a:t>
            </a:r>
            <a:endParaRPr lang="en-US" sz="3200" b="1" dirty="0">
              <a:solidFill>
                <a:schemeClr val="bg1"/>
              </a:solidFill>
              <a:latin typeface="+mj-lt"/>
            </a:endParaRPr>
          </a:p>
        </p:txBody>
      </p:sp>
      <p:sp>
        <p:nvSpPr>
          <p:cNvPr id="12" name="TextBox 11">
            <a:extLst>
              <a:ext uri="{FF2B5EF4-FFF2-40B4-BE49-F238E27FC236}">
                <a16:creationId xmlns:a16="http://schemas.microsoft.com/office/drawing/2014/main" id="{7F914B9C-7054-A975-C814-39F6905FD2DC}"/>
              </a:ext>
            </a:extLst>
          </p:cNvPr>
          <p:cNvSpPr txBox="1"/>
          <p:nvPr/>
        </p:nvSpPr>
        <p:spPr>
          <a:xfrm>
            <a:off x="1177974" y="5404226"/>
            <a:ext cx="2464136" cy="584775"/>
          </a:xfrm>
          <a:prstGeom prst="rect">
            <a:avLst/>
          </a:prstGeom>
          <a:noFill/>
        </p:spPr>
        <p:txBody>
          <a:bodyPr wrap="none" rtlCol="0">
            <a:spAutoFit/>
          </a:bodyPr>
          <a:lstStyle/>
          <a:p>
            <a:r>
              <a:rPr lang="en-US" sz="3200" b="1" i="0" u="none" strike="noStrike" dirty="0">
                <a:solidFill>
                  <a:srgbClr val="1C4587"/>
                </a:solidFill>
                <a:effectLst/>
                <a:latin typeface="+mj-lt"/>
                <a:cs typeface="Corsiva" pitchFamily="2" charset="-79"/>
              </a:rPr>
              <a:t>1837</a:t>
            </a:r>
            <a:r>
              <a:rPr lang="en-US" sz="3200" b="1" i="0" u="none" strike="noStrike" dirty="0">
                <a:solidFill>
                  <a:srgbClr val="1C4587"/>
                </a:solidFill>
                <a:effectLst/>
                <a:highlight>
                  <a:srgbClr val="FFFFFF"/>
                </a:highlight>
                <a:latin typeface="+mj-lt"/>
                <a:cs typeface="Corsiva" pitchFamily="2" charset="-79"/>
              </a:rPr>
              <a:t>–</a:t>
            </a:r>
            <a:r>
              <a:rPr lang="en-US" sz="3200" b="1" i="0" u="none" strike="noStrike" dirty="0">
                <a:solidFill>
                  <a:srgbClr val="1C4587"/>
                </a:solidFill>
                <a:effectLst/>
                <a:latin typeface="+mj-lt"/>
                <a:cs typeface="Corsiva" pitchFamily="2" charset="-79"/>
              </a:rPr>
              <a:t>1926</a:t>
            </a:r>
            <a:endParaRPr lang="en-US" sz="3200" b="1" dirty="0">
              <a:latin typeface="+mj-lt"/>
            </a:endParaRPr>
          </a:p>
        </p:txBody>
      </p:sp>
      <p:sp>
        <p:nvSpPr>
          <p:cNvPr id="13" name="TextBox 12">
            <a:extLst>
              <a:ext uri="{FF2B5EF4-FFF2-40B4-BE49-F238E27FC236}">
                <a16:creationId xmlns:a16="http://schemas.microsoft.com/office/drawing/2014/main" id="{D302FB32-B223-62CA-E8B9-5122609576E1}"/>
              </a:ext>
            </a:extLst>
          </p:cNvPr>
          <p:cNvSpPr txBox="1"/>
          <p:nvPr/>
        </p:nvSpPr>
        <p:spPr>
          <a:xfrm>
            <a:off x="4471741" y="44017"/>
            <a:ext cx="4672259" cy="5395388"/>
          </a:xfrm>
          <a:prstGeom prst="rect">
            <a:avLst/>
          </a:prstGeom>
          <a:noFill/>
        </p:spPr>
        <p:txBody>
          <a:bodyPr wrap="square" rtlCol="0">
            <a:spAutoFit/>
          </a:bodyPr>
          <a:lstStyle/>
          <a:p>
            <a:pPr rtl="0">
              <a:lnSpc>
                <a:spcPct val="150000"/>
              </a:lnSpc>
              <a:spcBef>
                <a:spcPts val="0"/>
              </a:spcBef>
              <a:spcAft>
                <a:spcPts val="1600"/>
              </a:spcAft>
            </a:pPr>
            <a:r>
              <a:rPr lang="en-US" sz="2800" b="1" i="0" u="none" strike="noStrike" dirty="0">
                <a:solidFill>
                  <a:schemeClr val="bg1"/>
                </a:solidFill>
                <a:effectLst/>
                <a:latin typeface="Arial" panose="020B0604020202020204" pitchFamily="34" charset="0"/>
              </a:rPr>
              <a:t>In 1863, Louisa Lee Schuyler, who was a member of All Souls, became the secretary of the Women’s Central Ass. of Relief for the Army.</a:t>
            </a:r>
            <a:endParaRPr lang="en-US" sz="2800" b="1" dirty="0">
              <a:solidFill>
                <a:schemeClr val="bg1"/>
              </a:solidFill>
              <a:effectLst/>
            </a:endParaRPr>
          </a:p>
          <a:p>
            <a:pPr>
              <a:lnSpc>
                <a:spcPct val="150000"/>
              </a:lnSpc>
            </a:pPr>
            <a:br>
              <a:rPr lang="en-US" sz="2800" b="1" dirty="0">
                <a:solidFill>
                  <a:schemeClr val="bg1"/>
                </a:solidFill>
                <a:effectLst/>
              </a:rPr>
            </a:br>
            <a:endParaRPr lang="en-US" sz="2800" b="1" dirty="0">
              <a:solidFill>
                <a:schemeClr val="bg1"/>
              </a:solidFill>
            </a:endParaRPr>
          </a:p>
        </p:txBody>
      </p:sp>
      <p:sp>
        <p:nvSpPr>
          <p:cNvPr id="15" name="TextBox 14">
            <a:extLst>
              <a:ext uri="{FF2B5EF4-FFF2-40B4-BE49-F238E27FC236}">
                <a16:creationId xmlns:a16="http://schemas.microsoft.com/office/drawing/2014/main" id="{B4BC78C0-7F59-BD9F-D8B0-0F2C94339551}"/>
              </a:ext>
            </a:extLst>
          </p:cNvPr>
          <p:cNvSpPr txBox="1"/>
          <p:nvPr/>
        </p:nvSpPr>
        <p:spPr>
          <a:xfrm>
            <a:off x="4704222" y="4316116"/>
            <a:ext cx="4211902" cy="2246577"/>
          </a:xfrm>
          <a:prstGeom prst="rect">
            <a:avLst/>
          </a:prstGeom>
          <a:noFill/>
        </p:spPr>
        <p:txBody>
          <a:bodyPr wrap="square">
            <a:spAutoFit/>
          </a:bodyPr>
          <a:lstStyle/>
          <a:p>
            <a:pPr>
              <a:lnSpc>
                <a:spcPct val="150000"/>
              </a:lnSpc>
            </a:pPr>
            <a:r>
              <a:rPr lang="en-US" sz="2400" b="1" i="1" dirty="0">
                <a:solidFill>
                  <a:srgbClr val="000000"/>
                </a:solidFill>
                <a:effectLst/>
                <a:highlight>
                  <a:srgbClr val="FFFFFF"/>
                </a:highlight>
                <a:latin typeface="Roboto" panose="020F0502020204030204" pitchFamily="34" charset="0"/>
              </a:rPr>
              <a:t>Louisa Lee Schuyler was the great-granddaughter of General Philip Schuyler and of Alexander Hamilton</a:t>
            </a:r>
            <a:endParaRPr lang="en-US" sz="2400" b="1" i="1" dirty="0"/>
          </a:p>
        </p:txBody>
      </p:sp>
    </p:spTree>
    <p:extLst>
      <p:ext uri="{BB962C8B-B14F-4D97-AF65-F5344CB8AC3E}">
        <p14:creationId xmlns:p14="http://schemas.microsoft.com/office/powerpoint/2010/main" val="257298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theme/theme1.xml><?xml version="1.0" encoding="utf-8"?>
<a:theme xmlns:a="http://schemas.openxmlformats.org/drawingml/2006/main" name="Blockprint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1065</TotalTime>
  <Words>2348</Words>
  <Application>Microsoft Macintosh PowerPoint</Application>
  <PresentationFormat>On-screen Show (4:3)</PresentationFormat>
  <Paragraphs>297</Paragraphs>
  <Slides>57</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Avenir Next LT Pro</vt:lpstr>
      <vt:lpstr>AvenirNext LT Pro Medium</vt:lpstr>
      <vt:lpstr>Corsiva</vt:lpstr>
      <vt:lpstr>forum</vt:lpstr>
      <vt:lpstr>Open Sans</vt:lpstr>
      <vt:lpstr>Roboto</vt:lpstr>
      <vt:lpstr>BlockprintVTI</vt:lpstr>
      <vt:lpstr>All Souls NYC Historical Society Artifacts for  Women’s Alliance Welcome Back Party </vt:lpstr>
      <vt:lpstr>Our first building was at Broadway and Reade Street. </vt:lpstr>
      <vt:lpstr>1838 – Ralph Waldo Emerson delivered his famous “Divinity School Address” to the Harvard graduating class</vt:lpstr>
      <vt:lpstr>1844 – William Cullen Bryant, an All Souls member, wrote in  the New-York Evening Post, an article arguing for the creation of a large public park on what is now the Upper East 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1980, the Cross on the Chancel was dedicated to replace the with a commissioned piece of art by Sue Fuller</vt:lpstr>
      <vt:lpstr>PowerPoint Presentation</vt:lpstr>
      <vt:lpstr>Adlai Stevenson visiting All Souls, to the left of Dr. Kring</vt:lpstr>
      <vt:lpstr>PowerPoint Presentation</vt:lpstr>
      <vt:lpstr>PowerPoint Presentation</vt:lpstr>
      <vt:lpstr>Bust of our 8th Minister  Dr. Walter Kring</vt:lpstr>
      <vt:lpstr>Leonard Bernstein preached a sermon at All Souls in 1985</vt:lpstr>
      <vt:lpstr>The Holtcamp Organ    </vt:lpstr>
      <vt:lpstr>PowerPoint Presentation</vt:lpstr>
      <vt:lpstr>PowerPoint Presentation</vt:lpstr>
      <vt:lpstr>PowerPoint Presentation</vt:lpstr>
      <vt:lpstr>All Souls was  awarded the "Excellence in Accessibility" by the Friends of the Upper East Side Historic Districts in January 2002.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Bradley</dc:creator>
  <cp:lastModifiedBy>Anne Bradley</cp:lastModifiedBy>
  <cp:revision>77</cp:revision>
  <cp:lastPrinted>2024-07-20T17:13:24Z</cp:lastPrinted>
  <dcterms:created xsi:type="dcterms:W3CDTF">2024-07-15T14:36:44Z</dcterms:created>
  <dcterms:modified xsi:type="dcterms:W3CDTF">2024-09-20T14:28:58Z</dcterms:modified>
</cp:coreProperties>
</file>